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6" r:id="rId3"/>
    <p:sldMasterId id="2147483689" r:id="rId4"/>
  </p:sldMasterIdLst>
  <p:notesMasterIdLst>
    <p:notesMasterId r:id="rId32"/>
  </p:notesMasterIdLst>
  <p:sldIdLst>
    <p:sldId id="439" r:id="rId5"/>
    <p:sldId id="440" r:id="rId6"/>
    <p:sldId id="441" r:id="rId7"/>
    <p:sldId id="421" r:id="rId8"/>
    <p:sldId id="423" r:id="rId9"/>
    <p:sldId id="424" r:id="rId10"/>
    <p:sldId id="425" r:id="rId11"/>
    <p:sldId id="429" r:id="rId12"/>
    <p:sldId id="442" r:id="rId13"/>
    <p:sldId id="447" r:id="rId14"/>
    <p:sldId id="443" r:id="rId15"/>
    <p:sldId id="445" r:id="rId16"/>
    <p:sldId id="449" r:id="rId17"/>
    <p:sldId id="450" r:id="rId18"/>
    <p:sldId id="431" r:id="rId19"/>
    <p:sldId id="451" r:id="rId20"/>
    <p:sldId id="434" r:id="rId21"/>
    <p:sldId id="477" r:id="rId22"/>
    <p:sldId id="476" r:id="rId23"/>
    <p:sldId id="478" r:id="rId24"/>
    <p:sldId id="433" r:id="rId25"/>
    <p:sldId id="483" r:id="rId26"/>
    <p:sldId id="427" r:id="rId27"/>
    <p:sldId id="481" r:id="rId28"/>
    <p:sldId id="482" r:id="rId29"/>
    <p:sldId id="479" r:id="rId30"/>
    <p:sldId id="48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ufuhao"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000000"/>
    <a:srgbClr val="EF824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0" autoAdjust="0"/>
    <p:restoredTop sz="95741" autoAdjust="0"/>
  </p:normalViewPr>
  <p:slideViewPr>
    <p:cSldViewPr snapToGrid="0">
      <p:cViewPr varScale="1">
        <p:scale>
          <a:sx n="147" d="100"/>
          <a:sy n="147" d="100"/>
        </p:scale>
        <p:origin x="126" y="144"/>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A2AE1-91D3-47B8-A6BE-860BE5F440F0}" type="datetimeFigureOut">
              <a:rPr lang="zh-CN" altLang="en-US" smtClean="0"/>
              <a:t>2025/6/9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D9908-211F-4E2A-826F-A4652EB7EE5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E6508CA-8D91-4DF2-B60E-AFD8B0FA6B19}"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AF模块匹配结果</a:t>
            </a:r>
            <a:r>
              <a:rPr lang="zh-CN" altLang="en-US" dirty="0">
                <a:ea typeface="宋体" charset="0"/>
              </a:rPr>
              <a:t>示例</a:t>
            </a:r>
            <a:endParaRPr lang="en-US" altLang="zh-CN" dirty="0"/>
          </a:p>
          <a:p>
            <a:r>
              <a:rPr lang="en-US" altLang="zh-CN" dirty="0"/>
              <a:t>空闲流量：匹配空闲AF {209, 97}，时间戳 T1, T2, T3, ...（每5分钟一次）。</a:t>
            </a:r>
          </a:p>
          <a:p>
            <a:r>
              <a:rPr lang="en-US" altLang="zh-CN" dirty="0"/>
              <a:t>活跃流量：匹配活动AF {150, 80}，时间戳 T_trigger（用户触发“开灯”动作）。</a:t>
            </a:r>
          </a:p>
          <a:p>
            <a:endParaRPr lang="en-US" altLang="zh-CN" dirty="0"/>
          </a:p>
          <a:p>
            <a:r>
              <a:rPr lang="en-US" altLang="zh-CN" dirty="0"/>
              <a:t>流量分离：根据动作指纹模块（AF模块）的匹配结果，分离出空闲流量（idle traffic）。</a:t>
            </a:r>
          </a:p>
          <a:p>
            <a:r>
              <a:rPr lang="en-US" altLang="zh-CN" dirty="0"/>
              <a:t>包数量统计：在每个检查点（时间窗口，如1分钟）统计匹配空闲指纹（idle AFs）的包数量。</a:t>
            </a:r>
          </a:p>
          <a:p>
            <a:r>
              <a:rPr lang="en-US" altLang="zh-CN" dirty="0"/>
              <a:t>周期性分析：通过统计包数量的周期性变化，提取时间相关语义。</a:t>
            </a:r>
          </a:p>
          <a:p>
            <a:endParaRPr lang="en-US" altLang="zh-CN" dirty="0"/>
          </a:p>
          <a:p>
            <a:r>
              <a:rPr lang="en-US" altLang="zh-CN" dirty="0"/>
              <a:t>设备状态记录：</a:t>
            </a:r>
          </a:p>
          <a:p>
            <a:r>
              <a:rPr lang="en-US" altLang="zh-CN" dirty="0"/>
              <a:t>       初始状态：设备连接网络时默认为“关闭”状态。</a:t>
            </a:r>
          </a:p>
          <a:p>
            <a:r>
              <a:rPr lang="en-US" altLang="zh-CN" dirty="0"/>
              <a:t>       状态切换：当动作指纹模块识别到活动流量（active traffic）时，设备状态切换为“开启”，并在下一次识别时切换回“关闭”。</a:t>
            </a:r>
          </a:p>
          <a:p>
            <a:r>
              <a:rPr lang="en-US" altLang="zh-CN" dirty="0"/>
              <a:t>环境属性记录：</a:t>
            </a:r>
          </a:p>
          <a:p>
            <a:r>
              <a:rPr lang="en-US" altLang="zh-CN" dirty="0"/>
              <a:t>       通过传感器设备（如温度传感器、湿度传感器）获取环境属性的当前值。</a:t>
            </a:r>
          </a:p>
          <a:p>
            <a:r>
              <a:rPr lang="en-US" altLang="zh-CN" dirty="0"/>
              <a:t>特征更新：</a:t>
            </a:r>
          </a:p>
          <a:p>
            <a:r>
              <a:rPr lang="en-US" altLang="zh-CN" dirty="0"/>
              <a:t>       在每个时间窗口（如1分钟）更新设备状态和环境属性值，形成触发动作特征。</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nSpc>
                <a:spcPct val="125000"/>
              </a:lnSpc>
              <a:buFont typeface="Arial" panose="02080604020202020204" pitchFamily="34" charset="0"/>
              <a:buNone/>
            </a:pPr>
            <a:r>
              <a:rPr lang="zh-CN" altLang="en-US" dirty="0">
                <a:solidFill>
                  <a:srgbClr val="060607"/>
                </a:solidFill>
                <a:effectLst/>
                <a:latin typeface="-apple-system"/>
                <a:sym typeface="+mn-ea"/>
              </a:rPr>
              <a:t>征分离的异构图注意力网络</a:t>
            </a:r>
            <a:r>
              <a:rPr lang="en-US" altLang="zh-CN" dirty="0"/>
              <a:t>FS-HAN网络：</a:t>
            </a:r>
          </a:p>
          <a:p>
            <a:pPr indent="0">
              <a:lnSpc>
                <a:spcPct val="125000"/>
              </a:lnSpc>
              <a:buFont typeface="Arial" panose="02080604020202020204" pitchFamily="34" charset="0"/>
              <a:buNone/>
            </a:pPr>
            <a:r>
              <a:rPr lang="en-US" altLang="zh-CN" dirty="0"/>
              <a:t>    节点级注意力：分析设备间的影响（</a:t>
            </a:r>
            <a:r>
              <a:rPr lang="zh-CN" altLang="en-US" dirty="0">
                <a:sym typeface="+mn-ea"/>
              </a:rPr>
              <a:t>如空调对加热器的影响大于对摄像头的影响</a:t>
            </a:r>
            <a:r>
              <a:rPr lang="en-US" altLang="zh-CN" dirty="0"/>
              <a:t>）。</a:t>
            </a:r>
          </a:p>
          <a:p>
            <a:pPr indent="0">
              <a:lnSpc>
                <a:spcPct val="125000"/>
              </a:lnSpc>
              <a:buFont typeface="Arial" panose="02080604020202020204" pitchFamily="34" charset="0"/>
              <a:buNone/>
            </a:pPr>
            <a:r>
              <a:rPr lang="en-US" altLang="zh-CN" dirty="0"/>
              <a:t>    语义级注意力：捕捉环境属性对设备的权重（</a:t>
            </a:r>
            <a:r>
              <a:rPr lang="zh-CN" altLang="en-US" dirty="0">
                <a:sym typeface="+mn-ea"/>
              </a:rPr>
              <a:t>如空调更关注温度，而非湿度</a:t>
            </a:r>
            <a:r>
              <a:rPr lang="en-US" altLang="zh-CN" dirty="0"/>
              <a:t>）。</a:t>
            </a:r>
          </a:p>
          <a:p>
            <a:pPr indent="0">
              <a:lnSpc>
                <a:spcPct val="125000"/>
              </a:lnSpc>
              <a:buFont typeface="Arial" panose="02080604020202020204" pitchFamily="34" charset="0"/>
              <a:buNone/>
            </a:pPr>
            <a:r>
              <a:rPr lang="en-US" altLang="zh-CN" dirty="0"/>
              <a:t>    元路径（meta-path）：通过定义元路径（如“设备→环境→设备”）建模异构关系，支持细粒度异常检测</a:t>
            </a:r>
          </a:p>
          <a:p>
            <a:pPr indent="0">
              <a:lnSpc>
                <a:spcPct val="125000"/>
              </a:lnSpc>
              <a:buFont typeface="Arial" panose="02080604020202020204" pitchFamily="34" charset="0"/>
              <a:buNone/>
            </a:pPr>
            <a:endParaRPr lang="en-US" altLang="zh-CN" dirty="0"/>
          </a:p>
          <a:p>
            <a:pPr indent="0">
              <a:lnSpc>
                <a:spcPct val="125000"/>
              </a:lnSpc>
              <a:buFont typeface="Arial" panose="02080604020202020204" pitchFamily="34" charset="0"/>
              <a:buNone/>
            </a:pPr>
            <a:r>
              <a:rPr lang="en-US" altLang="zh-CN" dirty="0"/>
              <a:t>1. 时间相关检测</a:t>
            </a:r>
          </a:p>
          <a:p>
            <a:pPr indent="0">
              <a:lnSpc>
                <a:spcPct val="125000"/>
              </a:lnSpc>
              <a:buFont typeface="Arial" panose="02080604020202020204" pitchFamily="34" charset="0"/>
              <a:buNone/>
            </a:pPr>
            <a:r>
              <a:rPr lang="en-US" altLang="zh-CN" dirty="0"/>
              <a:t>         阈值设置：</a:t>
            </a:r>
          </a:p>
          <a:p>
            <a:pPr indent="0">
              <a:lnSpc>
                <a:spcPct val="125000"/>
              </a:lnSpc>
              <a:buFont typeface="Arial" panose="02080604020202020204" pitchFamily="34" charset="0"/>
              <a:buNone/>
            </a:pPr>
            <a:r>
              <a:rPr lang="en-US" altLang="zh-CN" dirty="0"/>
              <a:t>            对每个空闲指纹（idle AF），在训练阶段统计其包数量的最大值，作为正常范围的上限阈值（thre_AF）。</a:t>
            </a:r>
          </a:p>
          <a:p>
            <a:pPr indent="0">
              <a:lnSpc>
                <a:spcPct val="125000"/>
              </a:lnSpc>
              <a:buFont typeface="Arial" panose="02080604020202020204" pitchFamily="34" charset="0"/>
              <a:buNone/>
            </a:pPr>
            <a:r>
              <a:rPr lang="en-US" altLang="zh-CN" dirty="0"/>
              <a:t>            对于传感器设备，根据环境属性变化速度设置两个阈值（thre_AF_A和thre_AF_B）。</a:t>
            </a:r>
          </a:p>
          <a:p>
            <a:pPr indent="0">
              <a:lnSpc>
                <a:spcPct val="125000"/>
              </a:lnSpc>
              <a:buFont typeface="Arial" panose="02080604020202020204" pitchFamily="34" charset="0"/>
              <a:buNone/>
            </a:pPr>
            <a:r>
              <a:rPr lang="en-US" altLang="zh-CN" dirty="0"/>
              <a:t>        异常判定：</a:t>
            </a:r>
          </a:p>
          <a:p>
            <a:pPr indent="0">
              <a:lnSpc>
                <a:spcPct val="125000"/>
              </a:lnSpc>
              <a:buFont typeface="Arial" panose="02080604020202020204" pitchFamily="34" charset="0"/>
              <a:buNone/>
            </a:pPr>
            <a:r>
              <a:rPr lang="en-US" altLang="zh-CN" dirty="0"/>
              <a:t>            在检测阶段，如果某个空闲指纹的包数量超出阈值，则判定为异常</a:t>
            </a:r>
          </a:p>
          <a:p>
            <a:pPr indent="0">
              <a:lnSpc>
                <a:spcPct val="125000"/>
              </a:lnSpc>
              <a:buFont typeface="Arial" panose="02080604020202020204" pitchFamily="34" charset="0"/>
              <a:buNone/>
            </a:pPr>
            <a:r>
              <a:rPr lang="en-US" altLang="zh-CN" dirty="0"/>
              <a:t>2. 交互相关检测</a:t>
            </a:r>
          </a:p>
          <a:p>
            <a:pPr indent="0">
              <a:lnSpc>
                <a:spcPct val="125000"/>
              </a:lnSpc>
              <a:buFont typeface="Arial" panose="02080604020202020204" pitchFamily="34" charset="0"/>
              <a:buNone/>
            </a:pPr>
            <a:r>
              <a:rPr lang="en-US" altLang="zh-CN" dirty="0"/>
              <a:t>    设备状态分类：</a:t>
            </a:r>
          </a:p>
          <a:p>
            <a:pPr indent="0">
              <a:lnSpc>
                <a:spcPct val="125000"/>
              </a:lnSpc>
              <a:buFont typeface="Arial" panose="02080604020202020204" pitchFamily="34" charset="0"/>
              <a:buNone/>
            </a:pPr>
            <a:r>
              <a:rPr lang="en-US" altLang="zh-CN" dirty="0"/>
              <a:t>        使用FS-HAN网络预测设备状态（开/关）。</a:t>
            </a:r>
          </a:p>
          <a:p>
            <a:pPr indent="0">
              <a:lnSpc>
                <a:spcPct val="125000"/>
              </a:lnSpc>
              <a:buFont typeface="Arial" panose="02080604020202020204" pitchFamily="34" charset="0"/>
              <a:buNone/>
            </a:pPr>
            <a:r>
              <a:rPr lang="en-US" altLang="zh-CN" dirty="0"/>
              <a:t>        如果预测状态与当前状态不符，则判定为异常。</a:t>
            </a:r>
          </a:p>
          <a:p>
            <a:pPr indent="0">
              <a:lnSpc>
                <a:spcPct val="125000"/>
              </a:lnSpc>
              <a:buFont typeface="Arial" panose="02080604020202020204" pitchFamily="34" charset="0"/>
              <a:buNone/>
            </a:pPr>
            <a:r>
              <a:rPr lang="en-US" altLang="zh-CN" dirty="0"/>
              <a:t>    环境属性回归：</a:t>
            </a:r>
          </a:p>
          <a:p>
            <a:pPr indent="0">
              <a:lnSpc>
                <a:spcPct val="125000"/>
              </a:lnSpc>
              <a:buFont typeface="Arial" panose="02080604020202020204" pitchFamily="34" charset="0"/>
              <a:buNone/>
            </a:pPr>
            <a:r>
              <a:rPr lang="en-US" altLang="zh-CN" dirty="0"/>
              <a:t>        使用FS-HAN网络预测环境属性值（如温度、湿度）。</a:t>
            </a:r>
          </a:p>
          <a:p>
            <a:pPr indent="0">
              <a:lnSpc>
                <a:spcPct val="125000"/>
              </a:lnSpc>
              <a:buFont typeface="Arial" panose="02080604020202020204" pitchFamily="34" charset="0"/>
              <a:buNone/>
            </a:pPr>
            <a:r>
              <a:rPr lang="en-US" altLang="zh-CN" dirty="0"/>
              <a:t>        如果预测值与实际值偏差超过阈值，则判定为异常。</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活跃流量精确度（ PreaPrea​）：定义为正确分类为活跃流量的数据包数量与所有被分类为活跃流量的数据包数量的比值。</a:t>
            </a:r>
          </a:p>
          <a:p>
            <a:r>
              <a:rPr lang="zh-CN" altLang="en-US" dirty="0"/>
              <a:t>活跃流量召回率（RecaReca​）：定义为正确分类为活跃流量的数据包数量与所有实际活跃流量的数据包数量的比值。</a:t>
            </a:r>
          </a:p>
          <a:p>
            <a:r>
              <a:rPr lang="zh-CN" altLang="en-US" dirty="0"/>
              <a:t>空闲流量召回率（RectRect​）：定义为正确分类为空闲流量的数据包数量与所有实际空闲流量的数据包数量的比值</a:t>
            </a:r>
          </a:p>
          <a:p>
            <a:r>
              <a:rPr lang="zh-CN" altLang="en-US" dirty="0"/>
              <a:t>检测延迟（LAT）：指从攻击开始到系统首次检测到攻击之间的时间延迟，单位为秒。</a:t>
            </a:r>
          </a:p>
          <a:p>
            <a:r>
              <a:rPr lang="zh-CN" altLang="en-US" dirty="0"/>
              <a:t>攻击容量（ C）：指攻击者在一个检查点（checkpoint）期间能够添加的恶意数据包数量，而不被系统检测到。</a:t>
            </a:r>
          </a:p>
          <a:p>
            <a:r>
              <a:rPr lang="zh-CN" altLang="en-US" dirty="0"/>
              <a:t>真阴性率（TNR）：定义为正确识别为正常流量的数量与所有正常流量的比值。</a:t>
            </a:r>
          </a:p>
          <a:p>
            <a:r>
              <a:rPr lang="zh-CN" altLang="en-US" dirty="0"/>
              <a:t>真阳性率（TPR）：定义为正确识别为攻击流量的数量与所有攻击流量的比值。</a:t>
            </a:r>
          </a:p>
          <a:p>
            <a:r>
              <a:rPr lang="zh-CN" altLang="en-US" dirty="0"/>
              <a:t>假阳性率（ FPR）：定义为错误识别为攻击的正常流量的数量与所有正常流量的比值。</a:t>
            </a:r>
          </a:p>
          <a:p>
            <a:r>
              <a:rPr lang="zh-CN" altLang="en-US" dirty="0"/>
              <a:t>假阴性率（FNR）：定义为未能检测到的攻击流量的数量与所有攻击流量的比值。</a:t>
            </a:r>
          </a:p>
          <a:p>
            <a:r>
              <a:rPr lang="zh-CN" altLang="en-US" dirty="0"/>
              <a:t>异常定位精度 (Prel)：被正确识别的恶意环境属性数 / 被检测为恶意的所有环境属性数。</a:t>
            </a:r>
          </a:p>
          <a:p>
            <a:r>
              <a:rPr lang="zh-CN" altLang="en-US" dirty="0"/>
              <a:t>异常定位召回率 (Recl)：被正确识别的恶意环境属性数 / 所有真实恶意环境属性数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设备定向攻击是指针对IoT设备的恶意攻击，例如IoT僵尸网络（如Mirai）发起的DDoS攻击、数据泄露、扫描攻击等。SeIoT系统通过分析设备的网络流量和行为模式来检测这些攻击。</a:t>
            </a:r>
          </a:p>
          <a:p>
            <a:r>
              <a:rPr lang="zh-CN" altLang="en-US" dirty="0"/>
              <a:t>平台攻击是指通过利用智能家居自动化平台的漏洞或规则，发起的攻击，例如命令拦截和命令注入。SeIoT系统通过分析设备之间的交互关系和环境属性来检测这些攻击</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45BC8-6C56-F744-62DF-A8AF9848FF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5D6A62-11C4-B216-264D-509C3C40F5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D252B7-F1ED-61E8-3545-667E2BF7FB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假阴性率（FNR）：定义为未能检测到的攻击流量的数量与所有攻击流量的比值。</a:t>
            </a:r>
          </a:p>
          <a:p>
            <a:endParaRPr lang="zh-CN" altLang="en-US" dirty="0"/>
          </a:p>
        </p:txBody>
      </p:sp>
      <p:sp>
        <p:nvSpPr>
          <p:cNvPr id="4" name="灯片编号占位符 3">
            <a:extLst>
              <a:ext uri="{FF2B5EF4-FFF2-40B4-BE49-F238E27FC236}">
                <a16:creationId xmlns:a16="http://schemas.microsoft.com/office/drawing/2014/main" id="{58B7F8D1-DF66-DD65-0C0F-8D63CACA610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4044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真阴性率（TNR）：定义为正确识别为正常流量的数量与所有正常流量的比值。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真阳性率（TPR）：定义为正确识别为攻击流量的数量与所有攻击流量的比值</a:t>
            </a:r>
          </a:p>
          <a:p>
            <a:r>
              <a:rPr lang="zh-CN" altLang="en-US" dirty="0"/>
              <a:t>异常定位精度 (Prel)：被正确识别的恶意环境属性数 / 被检测为恶意的所有环境属性数。</a:t>
            </a:r>
          </a:p>
          <a:p>
            <a:r>
              <a:rPr lang="zh-CN" altLang="en-US" dirty="0"/>
              <a:t>异常定位召回率 (Recl)：被正确识别的恶意环境属性数 / 所有真实恶意环境属性数</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99D4F-00CF-47B3-F9C3-B8AB6D9596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560FC1-E404-4CD1-C556-AA9457F163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0680FB-0879-A3F0-9BB7-B27ADEEBC2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B9582F4-8839-4C26-3AA5-515CD4067E2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9828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对于前者，我们认为，我们的知识图谱表示法可以将特定的用户习惯与自动化规则结合起来，从而提高建模常态的通用性。对于后者，我们提出的 </a:t>
            </a:r>
            <a:r>
              <a:rPr lang="en-US" altLang="zh-CN" dirty="0"/>
              <a:t>FS-HAN </a:t>
            </a:r>
            <a:r>
              <a:rPr lang="zh-CN" altLang="en-US" dirty="0"/>
              <a:t>作为一个 </a:t>
            </a:r>
            <a:r>
              <a:rPr lang="en-US" altLang="zh-CN" dirty="0"/>
              <a:t>GNN </a:t>
            </a:r>
            <a:r>
              <a:rPr lang="zh-CN" altLang="en-US" dirty="0"/>
              <a:t>模型，可以从图等非欧几里得空间特征中学习，从而更有效地捕捉新攻击的异常情况</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BFBBB-8F71-D4E4-0EC7-8C2B5FFFF7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8FF33F-A94F-C829-B70F-B591D7A688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6FD7805-6837-9962-A354-202BDB9C783B}"/>
              </a:ext>
            </a:extLst>
          </p:cNvPr>
          <p:cNvSpPr>
            <a:spLocks noGrp="1"/>
          </p:cNvSpPr>
          <p:nvPr>
            <p:ph type="body" idx="1"/>
          </p:nvPr>
        </p:nvSpPr>
        <p:spPr/>
        <p:txBody>
          <a:bodyPr/>
          <a:lstStyle/>
          <a:p>
            <a:r>
              <a:rPr lang="zh-CN" altLang="en-US" dirty="0"/>
              <a:t>空闲 </a:t>
            </a:r>
            <a:r>
              <a:rPr lang="en-US" altLang="zh-CN" dirty="0"/>
              <a:t>AF </a:t>
            </a:r>
            <a:r>
              <a:rPr lang="zh-CN" altLang="en-US" dirty="0"/>
              <a:t>提取和闲置 </a:t>
            </a:r>
            <a:r>
              <a:rPr lang="en-US" altLang="zh-CN" dirty="0"/>
              <a:t>AF </a:t>
            </a:r>
            <a:r>
              <a:rPr lang="zh-CN" altLang="en-US" dirty="0"/>
              <a:t>聚类使用的都是正常情况下（无攻击等）的数据包，相当于对正常情况下的数据包都做了标记。</a:t>
            </a:r>
            <a:endParaRPr lang="en-US" altLang="zh-CN" dirty="0"/>
          </a:p>
          <a:p>
            <a:r>
              <a:rPr lang="zh-CN" altLang="en-US" dirty="0"/>
              <a:t>在运行时（可能又异常数据包），</a:t>
            </a:r>
            <a:r>
              <a:rPr lang="en-US" altLang="zh-CN" dirty="0" err="1"/>
              <a:t>SeIoT</a:t>
            </a:r>
            <a:r>
              <a:rPr lang="zh-CN" altLang="en-US" dirty="0"/>
              <a:t>将传入的流量突发识别为活动流量（如果它与活动</a:t>
            </a:r>
            <a:r>
              <a:rPr lang="en-US" altLang="zh-CN" dirty="0"/>
              <a:t>AF</a:t>
            </a:r>
            <a:r>
              <a:rPr lang="zh-CN" altLang="en-US" dirty="0"/>
              <a:t>匹配），如果它与空闲</a:t>
            </a:r>
            <a:r>
              <a:rPr lang="en-US" altLang="zh-CN" dirty="0"/>
              <a:t>AF</a:t>
            </a:r>
            <a:r>
              <a:rPr lang="zh-CN" altLang="en-US" dirty="0"/>
              <a:t>的子集匹配），则识别为空闲流量，或者如果它与任何</a:t>
            </a:r>
            <a:r>
              <a:rPr lang="en-US" altLang="zh-CN" dirty="0"/>
              <a:t>AF</a:t>
            </a:r>
            <a:r>
              <a:rPr lang="zh-CN" altLang="en-US" dirty="0"/>
              <a:t>都不匹配，则将其识别为可疑流量。</a:t>
            </a:r>
            <a:endParaRPr lang="en-US" altLang="zh-CN" dirty="0"/>
          </a:p>
          <a:p>
            <a:pPr algn="l">
              <a:spcBef>
                <a:spcPts val="300"/>
              </a:spcBef>
              <a:buFont typeface="Arial" panose="02080604020202020204" pitchFamily="34" charset="0"/>
              <a:buChar char="•"/>
            </a:pPr>
            <a:r>
              <a:rPr lang="zh-CN" altLang="en-US" b="1" i="0" dirty="0">
                <a:solidFill>
                  <a:srgbClr val="404040"/>
                </a:solidFill>
                <a:effectLst/>
                <a:latin typeface="Inter"/>
              </a:rPr>
              <a:t>相似性度量</a:t>
            </a:r>
            <a:r>
              <a:rPr lang="zh-CN" altLang="en-US" b="0" i="0" dirty="0">
                <a:solidFill>
                  <a:srgbClr val="404040"/>
                </a:solidFill>
                <a:effectLst/>
                <a:latin typeface="Inter"/>
              </a:rPr>
              <a:t>：使用改进的</a:t>
            </a:r>
            <a:r>
              <a:rPr lang="en-US" altLang="zh-CN" b="0" i="0" dirty="0" err="1">
                <a:solidFill>
                  <a:srgbClr val="404040"/>
                </a:solidFill>
                <a:effectLst/>
                <a:latin typeface="Inter"/>
              </a:rPr>
              <a:t>Levenshtein</a:t>
            </a:r>
            <a:r>
              <a:rPr lang="zh-CN" altLang="en-US" b="0" i="0" dirty="0">
                <a:solidFill>
                  <a:srgbClr val="404040"/>
                </a:solidFill>
                <a:effectLst/>
                <a:latin typeface="Inter"/>
              </a:rPr>
              <a:t>距离（</a:t>
            </a:r>
            <a:r>
              <a:rPr lang="en-US" altLang="zh-CN" b="0" i="0" dirty="0">
                <a:solidFill>
                  <a:srgbClr val="404040"/>
                </a:solidFill>
                <a:effectLst/>
                <a:latin typeface="Inter"/>
              </a:rPr>
              <a:t>MLD</a:t>
            </a:r>
            <a:r>
              <a:rPr lang="zh-CN" altLang="en-US" b="0" i="0" dirty="0">
                <a:solidFill>
                  <a:srgbClr val="404040"/>
                </a:solidFill>
                <a:effectLst/>
                <a:latin typeface="Inter"/>
              </a:rPr>
              <a:t>）计算包长集合相似性</a:t>
            </a:r>
            <a:endParaRPr lang="en-US" altLang="zh-CN" b="0" i="0" dirty="0">
              <a:solidFill>
                <a:srgbClr val="404040"/>
              </a:solidFill>
              <a:effectLst/>
              <a:latin typeface="Inter"/>
            </a:endParaRPr>
          </a:p>
          <a:p>
            <a:pPr algn="l">
              <a:spcBef>
                <a:spcPts val="300"/>
              </a:spcBef>
              <a:buFont typeface="Arial" panose="02080604020202020204" pitchFamily="34" charset="0"/>
              <a:buChar char="•"/>
            </a:pPr>
            <a:r>
              <a:rPr lang="zh-CN" altLang="en-US" b="1" i="0" dirty="0">
                <a:solidFill>
                  <a:srgbClr val="404040"/>
                </a:solidFill>
                <a:effectLst/>
                <a:latin typeface="Inter"/>
              </a:rPr>
              <a:t>聚类算法</a:t>
            </a:r>
            <a:r>
              <a:rPr lang="zh-CN" altLang="en-US" b="0" i="0" dirty="0">
                <a:solidFill>
                  <a:srgbClr val="404040"/>
                </a:solidFill>
                <a:effectLst/>
                <a:latin typeface="Inter"/>
              </a:rPr>
              <a:t>：</a:t>
            </a:r>
            <a:r>
              <a:rPr lang="en-US" altLang="zh-CN" b="0" i="0" dirty="0">
                <a:solidFill>
                  <a:srgbClr val="404040"/>
                </a:solidFill>
                <a:effectLst/>
                <a:latin typeface="Inter"/>
              </a:rPr>
              <a:t>DBSCAN</a:t>
            </a:r>
            <a:r>
              <a:rPr lang="zh-CN" altLang="en-US" b="0" i="0" dirty="0">
                <a:solidFill>
                  <a:srgbClr val="404040"/>
                </a:solidFill>
                <a:effectLst/>
                <a:latin typeface="Inter"/>
              </a:rPr>
              <a:t>将相似包长集合合并为同一空闲</a:t>
            </a:r>
            <a:r>
              <a:rPr lang="en-US" altLang="zh-CN" b="0" i="0" dirty="0">
                <a:solidFill>
                  <a:srgbClr val="404040"/>
                </a:solidFill>
                <a:effectLst/>
                <a:latin typeface="Inter"/>
              </a:rPr>
              <a:t>AF</a:t>
            </a:r>
            <a:r>
              <a:rPr lang="zh-CN" altLang="en-US" b="0" i="0" dirty="0">
                <a:solidFill>
                  <a:srgbClr val="404040"/>
                </a:solidFill>
                <a:effectLst/>
                <a:latin typeface="Inter"/>
              </a:rPr>
              <a:t>。</a:t>
            </a:r>
            <a:endParaRPr lang="zh-CN" altLang="en-US" dirty="0"/>
          </a:p>
          <a:p>
            <a:endParaRPr lang="zh-CN" altLang="en-US" dirty="0"/>
          </a:p>
          <a:p>
            <a:endParaRPr lang="en-US" altLang="zh-CN" dirty="0"/>
          </a:p>
        </p:txBody>
      </p:sp>
      <p:sp>
        <p:nvSpPr>
          <p:cNvPr id="4" name="灯片编号占位符 3">
            <a:extLst>
              <a:ext uri="{FF2B5EF4-FFF2-40B4-BE49-F238E27FC236}">
                <a16:creationId xmlns:a16="http://schemas.microsoft.com/office/drawing/2014/main" id="{086C7F9C-7D4C-3AFE-CE53-3AD3BCD1616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98572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DF27C-99B2-C492-BFFB-707489A18D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6C82F2-D366-F8F0-3AE6-18D97678A9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DFB2D2-DB6D-0567-ACAB-6E57A460B77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18D3E8A-A5B2-4F15-AF5B-98D5D666EB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3872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E570-DC71-0D20-C5E5-9B81CC7451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DB8C30-D922-77CB-B2AB-437486FF6D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678D8D-B939-4CA3-C46D-8EA7CDC7CE7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557182-E9EB-F5B2-B718-F4DA7C4413E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90207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7E1F2-4A08-847E-5810-47499696FB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F00B51-557A-95E2-09D1-38CDCB4002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593FA7-7013-7175-7733-8B4870CE5F7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95C3555-14CD-9C8B-BBD0-8D1F28854AE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62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113D3-E6E3-940F-972B-F746FFE085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703183-B44A-3A7C-3910-69844E4C4E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092673-BF4A-A184-707D-69909C76B6B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6F2EF4F-E5F6-DD9F-28DC-3D265131ED0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374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gn="just">
              <a:spcAft>
                <a:spcPts val="1200"/>
              </a:spcAft>
            </a:pPr>
            <a:r>
              <a:rPr lang="zh-CN" altLang="en-US" b="1" dirty="0">
                <a:solidFill>
                  <a:srgbClr val="C00000"/>
                </a:solidFill>
              </a:rPr>
              <a:t>论文标题：</a:t>
            </a:r>
            <a:r>
              <a:rPr lang="en-US" altLang="zh-CN" b="1" dirty="0">
                <a:solidFill>
                  <a:srgbClr val="C00000"/>
                </a:solidFill>
              </a:rPr>
              <a:t>Graph Embedding Joint Feature Selection and Classification for Weakly-Supervised Multi-label Learning</a:t>
            </a:r>
            <a:endParaRPr lang="en-US" altLang="zh-CN" sz="1050" kern="100" dirty="0">
              <a:solidFill>
                <a:srgbClr val="C00000"/>
              </a:solidFill>
              <a:latin typeface="Times New Roman" panose="02020603050405020304" pitchFamily="18" charset="0"/>
              <a:ea typeface="+mn-ea"/>
              <a:cs typeface="Times New Roman" panose="02020603050405020304" pitchFamily="18" charset="0"/>
            </a:endParaRPr>
          </a:p>
          <a:p>
            <a:pPr marL="742950" lvl="1" indent="-285750" algn="just">
              <a:spcAft>
                <a:spcPts val="1200"/>
              </a:spcAft>
              <a:buFont typeface="Wingdings" panose="05000000000000000000" pitchFamily="2" charset="2"/>
              <a:buChar char=""/>
            </a:pPr>
            <a:r>
              <a:rPr lang="zh-CN" altLang="zh-CN" sz="1050" kern="100" dirty="0">
                <a:solidFill>
                  <a:srgbClr val="7030A0"/>
                </a:solidFill>
                <a:latin typeface="Times New Roman" panose="02020603050405020304" pitchFamily="18" charset="0"/>
                <a:ea typeface="+mn-ea"/>
                <a:cs typeface="Times New Roman" panose="02020603050405020304" pitchFamily="18" charset="0"/>
              </a:rPr>
              <a:t>论文研究意义：</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多</a:t>
            </a:r>
            <a:r>
              <a:rPr lang="zh-CN" altLang="en-US" sz="1050" kern="100" dirty="0">
                <a:solidFill>
                  <a:srgbClr val="C00000"/>
                </a:solidFill>
                <a:latin typeface="Times New Roman" panose="02020603050405020304" pitchFamily="18" charset="0"/>
                <a:ea typeface="+mn-ea"/>
                <a:cs typeface="Times New Roman" panose="02020603050405020304" pitchFamily="18" charset="0"/>
              </a:rPr>
              <a:t>标记</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学习在图像分类，医疗数据诊断，数据挖掘，推荐系统等方向有着广泛的应用。</a:t>
            </a:r>
            <a:endParaRPr lang="zh-CN" altLang="zh-CN" sz="1050" kern="100" dirty="0">
              <a:solidFill>
                <a:srgbClr val="C00000"/>
              </a:solidFill>
              <a:latin typeface="等线" panose="02010600030101010101" pitchFamily="2" charset="-122"/>
              <a:ea typeface="+mn-ea"/>
              <a:cs typeface="Times New Roman" panose="02020603050405020304" pitchFamily="18" charset="0"/>
            </a:endParaRPr>
          </a:p>
          <a:p>
            <a:pPr marL="742950" lvl="1" indent="-285750" algn="just">
              <a:spcAft>
                <a:spcPts val="1200"/>
              </a:spcAft>
              <a:buFont typeface="Wingdings" panose="05000000000000000000" pitchFamily="2" charset="2"/>
              <a:buChar char=""/>
            </a:pPr>
            <a:r>
              <a:rPr lang="zh-CN" altLang="zh-CN" sz="1050" kern="100" dirty="0">
                <a:solidFill>
                  <a:srgbClr val="7030A0"/>
                </a:solidFill>
                <a:latin typeface="Times New Roman" panose="02020603050405020304" pitchFamily="18" charset="0"/>
                <a:ea typeface="+mn-ea"/>
                <a:cs typeface="Times New Roman" panose="02020603050405020304" pitchFamily="18" charset="0"/>
              </a:rPr>
              <a:t>论文研究主题：</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实际应用场景中样本有</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outlier</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，标记有</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noise</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，两个挑战往往同时存在，</a:t>
            </a:r>
            <a:r>
              <a:rPr lang="zh-CN" altLang="en-US" sz="1050" kern="100" dirty="0">
                <a:solidFill>
                  <a:srgbClr val="C00000"/>
                </a:solidFill>
                <a:latin typeface="Times New Roman" panose="02020603050405020304" pitchFamily="18" charset="0"/>
                <a:ea typeface="+mn-ea"/>
                <a:cs typeface="Times New Roman" panose="02020603050405020304" pitchFamily="18" charset="0"/>
              </a:rPr>
              <a:t>因此将</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论文研究主题</a:t>
            </a:r>
            <a:r>
              <a:rPr lang="zh-CN" altLang="en-US" sz="1050" kern="100" dirty="0">
                <a:solidFill>
                  <a:srgbClr val="C00000"/>
                </a:solidFill>
                <a:latin typeface="Times New Roman" panose="02020603050405020304" pitchFamily="18" charset="0"/>
                <a:ea typeface="+mn-ea"/>
                <a:cs typeface="Times New Roman" panose="02020603050405020304" pitchFamily="18" charset="0"/>
              </a:rPr>
              <a:t>拟定为</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样本</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outlier</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和标记</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noise</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共现场景下的“</a:t>
            </a:r>
            <a:r>
              <a:rPr lang="zh-CN" altLang="en-US" sz="1050" kern="100" dirty="0">
                <a:solidFill>
                  <a:srgbClr val="C00000"/>
                </a:solidFill>
                <a:latin typeface="Times New Roman" panose="02020603050405020304" pitchFamily="18" charset="0"/>
                <a:ea typeface="+mn-ea"/>
                <a:cs typeface="Times New Roman" panose="02020603050405020304" pitchFamily="18" charset="0"/>
              </a:rPr>
              <a:t>弱监督</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多</a:t>
            </a:r>
            <a:r>
              <a:rPr lang="zh-CN" altLang="en-US" sz="1050" kern="100" dirty="0">
                <a:solidFill>
                  <a:srgbClr val="C00000"/>
                </a:solidFill>
                <a:latin typeface="Times New Roman" panose="02020603050405020304" pitchFamily="18" charset="0"/>
                <a:ea typeface="+mn-ea"/>
                <a:cs typeface="Times New Roman" panose="02020603050405020304" pitchFamily="18" charset="0"/>
              </a:rPr>
              <a:t>标记</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学习”；</a:t>
            </a:r>
            <a:endParaRPr lang="zh-CN" altLang="zh-CN" sz="1050" kern="100" dirty="0">
              <a:solidFill>
                <a:srgbClr val="C00000"/>
              </a:solidFill>
              <a:latin typeface="等线" panose="02010600030101010101" pitchFamily="2" charset="-122"/>
              <a:ea typeface="+mn-ea"/>
              <a:cs typeface="Times New Roman" panose="02020603050405020304" pitchFamily="18" charset="0"/>
            </a:endParaRPr>
          </a:p>
          <a:p>
            <a:pPr marL="742950" lvl="1" indent="-285750" algn="just">
              <a:spcAft>
                <a:spcPts val="1200"/>
              </a:spcAft>
              <a:buFont typeface="Wingdings" panose="05000000000000000000" pitchFamily="2" charset="2"/>
              <a:buChar char=""/>
            </a:pPr>
            <a:r>
              <a:rPr lang="zh-CN" altLang="en-US" sz="1050" kern="100" dirty="0">
                <a:solidFill>
                  <a:srgbClr val="7030A0"/>
                </a:solidFill>
                <a:latin typeface="Times New Roman" panose="02020603050405020304" pitchFamily="18" charset="0"/>
                <a:ea typeface="+mn-ea"/>
                <a:cs typeface="Times New Roman" panose="02020603050405020304" pitchFamily="18" charset="0"/>
              </a:rPr>
              <a:t>该研究主题</a:t>
            </a:r>
            <a:r>
              <a:rPr lang="zh-CN" altLang="zh-CN" sz="1050" kern="100" dirty="0">
                <a:solidFill>
                  <a:srgbClr val="7030A0"/>
                </a:solidFill>
                <a:latin typeface="Times New Roman" panose="02020603050405020304" pitchFamily="18" charset="0"/>
                <a:ea typeface="+mn-ea"/>
                <a:cs typeface="Times New Roman" panose="02020603050405020304" pitchFamily="18" charset="0"/>
              </a:rPr>
              <a:t>面临的不足与挑战：</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当前研究或者仅关注</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outlier</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样本【给出若干参考文献】，或者仅关注标记</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noise[</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给出若干参考文献</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，鲜有同时关注样本</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outlier</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和标记</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noise</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的研究。张长青的</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TCYB</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论文是首次同时关注这两个挑战的论文。然而，该论文有两个不足之处：（</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1</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）不能处理高维小样本情形，导致所提方法容易过拟合；（</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2</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）模型中用到了基于</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L2-</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范数的</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graph </a:t>
            </a:r>
            <a:r>
              <a:rPr lang="en-US" altLang="zh-CN" sz="1050" kern="100" dirty="0" err="1">
                <a:solidFill>
                  <a:srgbClr val="C00000"/>
                </a:solidFill>
                <a:latin typeface="Times New Roman" panose="02020603050405020304" pitchFamily="18" charset="0"/>
                <a:ea typeface="+mn-ea"/>
                <a:cs typeface="Times New Roman" panose="02020603050405020304" pitchFamily="18" charset="0"/>
              </a:rPr>
              <a:t>laplacian</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平滑项，一方面没有考虑到其中的</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outlier</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样本并不适用于这个全局平滑项，另一方面也并不是所有的样本只要特征相似其标记就一定相似。</a:t>
            </a:r>
            <a:endParaRPr lang="zh-CN" altLang="zh-CN" sz="1050" kern="100" dirty="0">
              <a:solidFill>
                <a:srgbClr val="C00000"/>
              </a:solidFill>
              <a:latin typeface="等线" panose="02010600030101010101" pitchFamily="2" charset="-122"/>
              <a:ea typeface="+mn-ea"/>
              <a:cs typeface="Times New Roman" panose="02020603050405020304" pitchFamily="18" charset="0"/>
            </a:endParaRPr>
          </a:p>
          <a:p>
            <a:pPr marL="742950" lvl="1" indent="-285750" algn="just">
              <a:spcAft>
                <a:spcPts val="1200"/>
              </a:spcAft>
              <a:buFont typeface="Wingdings" panose="05000000000000000000" pitchFamily="2" charset="2"/>
              <a:buChar char=""/>
            </a:pPr>
            <a:r>
              <a:rPr lang="zh-CN" altLang="zh-CN" sz="1050" kern="100" dirty="0">
                <a:solidFill>
                  <a:srgbClr val="7030A0"/>
                </a:solidFill>
                <a:latin typeface="Times New Roman" panose="02020603050405020304" pitchFamily="18" charset="0"/>
                <a:ea typeface="+mn-ea"/>
                <a:cs typeface="Times New Roman" panose="02020603050405020304" pitchFamily="18" charset="0"/>
              </a:rPr>
              <a:t>本文解决思路：</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为了弥补上述两个缺陷，本文提出一种</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Graph Embedding Joint Multi-task Feature Selection and Classification</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方法，该方法一方面引入</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joint multi-task feature selection and classification</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策略来应对高维小样本挑战；另一方面引入</a:t>
            </a:r>
            <a:r>
              <a:rPr lang="en-US" altLang="zh-CN" sz="1050" kern="100" dirty="0">
                <a:solidFill>
                  <a:srgbClr val="C00000"/>
                </a:solidFill>
                <a:latin typeface="Times New Roman" panose="02020603050405020304" pitchFamily="18" charset="0"/>
                <a:ea typeface="+mn-ea"/>
                <a:cs typeface="Times New Roman" panose="02020603050405020304" pitchFamily="18" charset="0"/>
              </a:rPr>
              <a:t>GTF</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机制来克服</a:t>
            </a:r>
            <a:r>
              <a:rPr lang="en-US" altLang="zh-CN" sz="1050" kern="100" dirty="0" err="1">
                <a:solidFill>
                  <a:srgbClr val="C00000"/>
                </a:solidFill>
                <a:latin typeface="Times New Roman" panose="02020603050405020304" pitchFamily="18" charset="0"/>
                <a:ea typeface="+mn-ea"/>
                <a:cs typeface="Times New Roman" panose="02020603050405020304" pitchFamily="18" charset="0"/>
              </a:rPr>
              <a:t>laplacian</a:t>
            </a:r>
            <a:r>
              <a:rPr lang="zh-CN" altLang="zh-CN" sz="1050" kern="100" dirty="0">
                <a:solidFill>
                  <a:srgbClr val="C00000"/>
                </a:solidFill>
                <a:latin typeface="Times New Roman" panose="02020603050405020304" pitchFamily="18" charset="0"/>
                <a:ea typeface="+mn-ea"/>
                <a:cs typeface="Times New Roman" panose="02020603050405020304" pitchFamily="18" charset="0"/>
              </a:rPr>
              <a:t>标记传播平滑项的全局传播缺陷。</a:t>
            </a:r>
            <a:endParaRPr lang="zh-CN" altLang="zh-CN" sz="1050" kern="100" dirty="0">
              <a:solidFill>
                <a:srgbClr val="C00000"/>
              </a:solidFill>
              <a:effectLst/>
              <a:latin typeface="等线" panose="02010600030101010101" pitchFamily="2" charset="-122"/>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例如许多基于规则的都是以制造商为中心，需要提供物联网设备的合法网络配置文件。有些方法需要访问物联网应用程序的源代码或授权与自动化平台集成以获取系统日志，这些方法只能适用于有限的开源平台，而对于大多数其他平台则不可行</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例如，用于视频流的 </a:t>
            </a:r>
            <a:r>
              <a:rPr lang="en-US" altLang="zh-CN" b="0" i="0" dirty="0">
                <a:solidFill>
                  <a:srgbClr val="000000"/>
                </a:solidFill>
                <a:effectLst/>
                <a:latin typeface="微软雅黑" panose="020B0503020204020204" pitchFamily="34" charset="-122"/>
                <a:ea typeface="微软雅黑" panose="020B0503020204020204" pitchFamily="34" charset="-122"/>
              </a:rPr>
              <a:t>IP </a:t>
            </a:r>
            <a:r>
              <a:rPr lang="zh-CN" altLang="en-US" b="0" i="0" dirty="0">
                <a:solidFill>
                  <a:srgbClr val="000000"/>
                </a:solidFill>
                <a:effectLst/>
                <a:latin typeface="微软雅黑" panose="020B0503020204020204" pitchFamily="34" charset="-122"/>
                <a:ea typeface="微软雅黑" panose="020B0503020204020204" pitchFamily="34" charset="-122"/>
              </a:rPr>
              <a:t>摄像机的流量模式（即高速率、持续性）可能与处于闲置状态的同一摄像机的流量模式（即低速率、周期性）截然不同。</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由于这些攻击可能源于通过看似 “合法 ”的流量滥用自动化平台，因此仅使用单个设备的行为模式而不充分考虑物联网设备之间或设备与物理环境之间的交互，就很难识别这些攻击。</a:t>
            </a:r>
            <a:r>
              <a:rPr lang="zh-CN" altLang="en-US" b="0" i="0" dirty="0">
                <a:solidFill>
                  <a:srgbClr val="404040"/>
                </a:solidFill>
                <a:effectLst/>
                <a:latin typeface="Inter"/>
              </a:rPr>
              <a:t>例如，基于环境温度自动打开窗户的规则可能被攻击者利用，但仅通过单个设备的行为模式难以检测此类攻击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b="0" i="0" dirty="0">
                <a:solidFill>
                  <a:srgbClr val="000000"/>
                </a:solidFill>
                <a:effectLst/>
                <a:latin typeface="微软雅黑" panose="020B0503020204020204" pitchFamily="34" charset="-122"/>
                <a:ea typeface="微软雅黑" panose="020B0503020204020204" pitchFamily="34" charset="-122"/>
              </a:rPr>
              <a:t>即触发某些功能时的流量</a:t>
            </a:r>
            <a:endParaRPr lang="en-US" altLang="zh-CN" dirty="0"/>
          </a:p>
          <a:p>
            <a:r>
              <a:rPr lang="en-US" altLang="zh-CN" dirty="0"/>
              <a:t>[2]</a:t>
            </a:r>
            <a:r>
              <a:rPr lang="zh-CN" altLang="en-US" b="0" i="0" dirty="0">
                <a:solidFill>
                  <a:srgbClr val="000000"/>
                </a:solidFill>
                <a:effectLst/>
                <a:latin typeface="微软雅黑" panose="020B0503020204020204" pitchFamily="34" charset="-122"/>
                <a:ea typeface="微软雅黑" panose="020B0503020204020204" pitchFamily="34" charset="-122"/>
              </a:rPr>
              <a:t>即保持连接或定期连接</a:t>
            </a:r>
            <a:endParaRPr lang="en-US" altLang="zh-CN" dirty="0"/>
          </a:p>
          <a:p>
            <a:r>
              <a:rPr lang="en-US" altLang="zh-CN" dirty="0"/>
              <a:t>[3]</a:t>
            </a:r>
            <a:r>
              <a:rPr lang="zh-CN" altLang="en-US" dirty="0"/>
              <a:t>例如，当温度较高时，空调可以打开，而加热器则不应打开。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[4]</a:t>
            </a:r>
            <a:r>
              <a:rPr lang="zh-CN" altLang="en-US" dirty="0"/>
              <a:t>例如，传感器定期与云同步数据；集线器使用 </a:t>
            </a:r>
            <a:r>
              <a:rPr lang="en-US" altLang="zh-CN" dirty="0"/>
              <a:t>SSDP </a:t>
            </a:r>
            <a:r>
              <a:rPr lang="zh-CN" altLang="en-US" dirty="0"/>
              <a:t>协议定期发现网络中的其他设备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关键包是指在活跃流量中出现，但在空闲流量中从未出现的数据包。这些数据包通常与用户或自动化规则触发的设备动作（如开灯、调温）直接相关</a:t>
            </a:r>
          </a:p>
          <a:p>
            <a:r>
              <a:rPr lang="zh-CN" altLang="en-US" dirty="0"/>
              <a:t>包长唯一性：关键包的包长（Packet Length）在空闲流量中不存在。</a:t>
            </a:r>
          </a:p>
          <a:p>
            <a:r>
              <a:rPr lang="zh-CN" altLang="en-US" dirty="0"/>
              <a:t>瞬时性：关键包通常集中在触发动作后的短时间内（如5秒内</a:t>
            </a:r>
          </a:p>
          <a:p>
            <a:r>
              <a:rPr lang="zh-CN" altLang="en-US" dirty="0"/>
              <a:t>关键包的作用</a:t>
            </a:r>
          </a:p>
          <a:p>
            <a:r>
              <a:rPr lang="zh-CN" altLang="en-US" dirty="0"/>
              <a:t>活跃流量标识：关键包唯一表征设备被触发执行的动作（如开灯、调温）。</a:t>
            </a:r>
          </a:p>
          <a:p>
            <a:r>
              <a:rPr lang="zh-CN" altLang="en-US" dirty="0"/>
              <a:t>异常检测输入：关键包集合构成活动AF（Active Action Fingerprint），用于后续异常检测。</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dirty="0"/>
              <a:t>在智能家居或物联网（</a:t>
            </a:r>
            <a:r>
              <a:rPr lang="en-US" altLang="zh-CN" dirty="0"/>
              <a:t>IoT</a:t>
            </a:r>
            <a:r>
              <a:rPr lang="zh-CN" altLang="en-US" dirty="0"/>
              <a:t>）环境中，不同设备会同时发送和接收大量网络流量。如果不加区分地分析所有流量：</a:t>
            </a:r>
          </a:p>
          <a:p>
            <a:pPr>
              <a:buFont typeface="Arial" panose="02080604020202020204" pitchFamily="34" charset="0"/>
              <a:buChar char="•"/>
            </a:pPr>
            <a:r>
              <a:rPr lang="zh-CN" altLang="en-US" b="1" dirty="0"/>
              <a:t>难以定位具体设备的异常行为</a:t>
            </a:r>
            <a:r>
              <a:rPr lang="zh-CN" altLang="en-US" dirty="0"/>
              <a:t>，因为多个设备共享相同的网络通道。</a:t>
            </a:r>
          </a:p>
          <a:p>
            <a:pPr>
              <a:buFont typeface="Arial" panose="02080604020202020204" pitchFamily="34" charset="0"/>
              <a:buChar char="•"/>
            </a:pPr>
            <a:r>
              <a:rPr lang="zh-CN" altLang="en-US" b="1" dirty="0"/>
              <a:t>无法实现精准的异常检测</a:t>
            </a:r>
            <a:r>
              <a:rPr lang="zh-CN" altLang="en-US" dirty="0"/>
              <a:t>，因为无法识别具体设备的流量模式。</a:t>
            </a:r>
          </a:p>
          <a:p>
            <a:pPr>
              <a:buFont typeface="Arial" panose="02080604020202020204" pitchFamily="34" charset="0"/>
              <a:buChar char="•"/>
            </a:pPr>
            <a:r>
              <a:rPr lang="zh-CN" altLang="en-US" b="1" dirty="0"/>
              <a:t>计算资源浪费</a:t>
            </a:r>
            <a:r>
              <a:rPr lang="zh-CN" altLang="en-US" dirty="0"/>
              <a:t>，处理未经分类的原始数据包开销大。</a:t>
            </a:r>
          </a:p>
          <a:p>
            <a:r>
              <a:rPr lang="zh-CN" altLang="en-US" b="1" dirty="0"/>
              <a:t>解决方案：使用“跟踪密钥（</a:t>
            </a:r>
            <a:r>
              <a:rPr lang="en-US" altLang="zh-CN" b="1" dirty="0"/>
              <a:t>TK</a:t>
            </a:r>
            <a:r>
              <a:rPr lang="zh-CN" altLang="en-US" b="1" dirty="0"/>
              <a:t>）”进行流量级别的分离，使每个设备的流量单独跟踪，从而实现精准的流量分析和异常检测</a:t>
            </a:r>
            <a:endParaRPr lang="zh-CN" altLang="en-US"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空闲 </a:t>
            </a:r>
            <a:r>
              <a:rPr lang="en-US" altLang="zh-CN" dirty="0"/>
              <a:t>AF </a:t>
            </a:r>
            <a:r>
              <a:rPr lang="zh-CN" altLang="en-US" dirty="0"/>
              <a:t>提取和闲置 </a:t>
            </a:r>
            <a:r>
              <a:rPr lang="en-US" altLang="zh-CN" dirty="0"/>
              <a:t>AF </a:t>
            </a:r>
            <a:r>
              <a:rPr lang="zh-CN" altLang="en-US" dirty="0"/>
              <a:t>聚类使用的都是正常情况下（无攻击等）的数据包，相当于对正常情况下的数据包都做了标记。</a:t>
            </a:r>
            <a:endParaRPr lang="en-US" altLang="zh-CN" dirty="0"/>
          </a:p>
          <a:p>
            <a:r>
              <a:rPr lang="zh-CN" altLang="en-US" dirty="0"/>
              <a:t>在运行时（可能又异常数据包），</a:t>
            </a:r>
            <a:r>
              <a:rPr lang="en-US" altLang="zh-CN" dirty="0" err="1"/>
              <a:t>SeIoT</a:t>
            </a:r>
            <a:r>
              <a:rPr lang="zh-CN" altLang="en-US" dirty="0"/>
              <a:t>将传入的流量突发识别为活动流量（如果它与活动</a:t>
            </a:r>
            <a:r>
              <a:rPr lang="en-US" altLang="zh-CN" dirty="0"/>
              <a:t>AF</a:t>
            </a:r>
            <a:r>
              <a:rPr lang="zh-CN" altLang="en-US" dirty="0"/>
              <a:t>匹配），如果它与空闲</a:t>
            </a:r>
            <a:r>
              <a:rPr lang="en-US" altLang="zh-CN" dirty="0"/>
              <a:t>AF</a:t>
            </a:r>
            <a:r>
              <a:rPr lang="zh-CN" altLang="en-US" dirty="0"/>
              <a:t>的子集匹配），则识别为空闲流量，或者如果它与任何</a:t>
            </a:r>
            <a:r>
              <a:rPr lang="en-US" altLang="zh-CN" dirty="0"/>
              <a:t>AF</a:t>
            </a:r>
            <a:r>
              <a:rPr lang="zh-CN" altLang="en-US" dirty="0"/>
              <a:t>都不匹配，则将其识别为可疑流量。</a:t>
            </a:r>
            <a:endParaRPr lang="en-US" altLang="zh-CN" dirty="0"/>
          </a:p>
          <a:p>
            <a:pPr algn="l">
              <a:spcBef>
                <a:spcPts val="300"/>
              </a:spcBef>
              <a:buFont typeface="Arial" panose="02080604020202020204" pitchFamily="34" charset="0"/>
              <a:buChar char="•"/>
            </a:pPr>
            <a:r>
              <a:rPr lang="zh-CN" altLang="en-US" b="1" i="0" dirty="0">
                <a:solidFill>
                  <a:srgbClr val="404040"/>
                </a:solidFill>
                <a:effectLst/>
                <a:latin typeface="Inter"/>
              </a:rPr>
              <a:t>相似性度量</a:t>
            </a:r>
            <a:r>
              <a:rPr lang="zh-CN" altLang="en-US" b="0" i="0" dirty="0">
                <a:solidFill>
                  <a:srgbClr val="404040"/>
                </a:solidFill>
                <a:effectLst/>
                <a:latin typeface="Inter"/>
              </a:rPr>
              <a:t>：使用改进的</a:t>
            </a:r>
            <a:r>
              <a:rPr lang="en-US" altLang="zh-CN" b="0" i="0" dirty="0" err="1">
                <a:solidFill>
                  <a:srgbClr val="404040"/>
                </a:solidFill>
                <a:effectLst/>
                <a:latin typeface="Inter"/>
              </a:rPr>
              <a:t>Levenshtein</a:t>
            </a:r>
            <a:r>
              <a:rPr lang="zh-CN" altLang="en-US" b="0" i="0" dirty="0">
                <a:solidFill>
                  <a:srgbClr val="404040"/>
                </a:solidFill>
                <a:effectLst/>
                <a:latin typeface="Inter"/>
              </a:rPr>
              <a:t>距离（</a:t>
            </a:r>
            <a:r>
              <a:rPr lang="en-US" altLang="zh-CN" b="0" i="0" dirty="0">
                <a:solidFill>
                  <a:srgbClr val="404040"/>
                </a:solidFill>
                <a:effectLst/>
                <a:latin typeface="Inter"/>
              </a:rPr>
              <a:t>MLD</a:t>
            </a:r>
            <a:r>
              <a:rPr lang="zh-CN" altLang="en-US" b="0" i="0" dirty="0">
                <a:solidFill>
                  <a:srgbClr val="404040"/>
                </a:solidFill>
                <a:effectLst/>
                <a:latin typeface="Inter"/>
              </a:rPr>
              <a:t>）计算包长集合相似性</a:t>
            </a:r>
            <a:endParaRPr lang="en-US" altLang="zh-CN" b="0" i="0" dirty="0">
              <a:solidFill>
                <a:srgbClr val="404040"/>
              </a:solidFill>
              <a:effectLst/>
              <a:latin typeface="Inter"/>
            </a:endParaRPr>
          </a:p>
          <a:p>
            <a:pPr algn="l">
              <a:spcBef>
                <a:spcPts val="300"/>
              </a:spcBef>
              <a:buFont typeface="Arial" panose="02080604020202020204" pitchFamily="34" charset="0"/>
              <a:buChar char="•"/>
            </a:pPr>
            <a:r>
              <a:rPr lang="zh-CN" altLang="en-US" b="1" i="0" dirty="0">
                <a:solidFill>
                  <a:srgbClr val="404040"/>
                </a:solidFill>
                <a:effectLst/>
                <a:latin typeface="Inter"/>
              </a:rPr>
              <a:t>聚类算法</a:t>
            </a:r>
            <a:r>
              <a:rPr lang="zh-CN" altLang="en-US" b="0" i="0" dirty="0">
                <a:solidFill>
                  <a:srgbClr val="404040"/>
                </a:solidFill>
                <a:effectLst/>
                <a:latin typeface="Inter"/>
              </a:rPr>
              <a:t>：</a:t>
            </a:r>
            <a:r>
              <a:rPr lang="en-US" altLang="zh-CN" b="0" i="0" dirty="0">
                <a:solidFill>
                  <a:srgbClr val="404040"/>
                </a:solidFill>
                <a:effectLst/>
                <a:latin typeface="Inter"/>
              </a:rPr>
              <a:t>DBSCAN</a:t>
            </a:r>
            <a:r>
              <a:rPr lang="zh-CN" altLang="en-US" b="0" i="0" dirty="0">
                <a:solidFill>
                  <a:srgbClr val="404040"/>
                </a:solidFill>
                <a:effectLst/>
                <a:latin typeface="Inter"/>
              </a:rPr>
              <a:t>将相似包长集合合并为同一空闲</a:t>
            </a:r>
            <a:r>
              <a:rPr lang="en-US" altLang="zh-CN" b="0" i="0" dirty="0">
                <a:solidFill>
                  <a:srgbClr val="404040"/>
                </a:solidFill>
                <a:effectLst/>
                <a:latin typeface="Inter"/>
              </a:rPr>
              <a:t>AF</a:t>
            </a:r>
            <a:r>
              <a:rPr lang="zh-CN" altLang="en-US" b="0" i="0" dirty="0">
                <a:solidFill>
                  <a:srgbClr val="404040"/>
                </a:solidFill>
                <a:effectLst/>
                <a:latin typeface="Inter"/>
              </a:rPr>
              <a:t>。</a:t>
            </a:r>
            <a:endParaRPr lang="zh-CN" altLang="en-US" dirty="0"/>
          </a:p>
          <a:p>
            <a:endParaRPr lang="zh-CN" altLang="en-US"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5ECBCE-576C-4B2E-9A2D-CF00D326A1C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hasCustomPrompt="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_1">
    <p:bg>
      <p:bgPr>
        <a:solidFill>
          <a:schemeClr val="bg1">
            <a:lumMod val="95000"/>
          </a:schemeClr>
        </a:solidFill>
        <a:effectLst/>
      </p:bgPr>
    </p:bg>
    <p:spTree>
      <p:nvGrpSpPr>
        <p:cNvPr id="1" name=""/>
        <p:cNvGrpSpPr/>
        <p:nvPr/>
      </p:nvGrpSpPr>
      <p:grpSpPr>
        <a:xfrm>
          <a:off x="0" y="0"/>
          <a:ext cx="0" cy="0"/>
          <a:chOff x="0" y="0"/>
          <a:chExt cx="0" cy="0"/>
        </a:xfrm>
      </p:grpSpPr>
      <p:cxnSp>
        <p:nvCxnSpPr>
          <p:cNvPr id="19" name="直接连接符 18"/>
          <p:cNvCxnSpPr/>
          <p:nvPr userDrawn="1"/>
        </p:nvCxnSpPr>
        <p:spPr>
          <a:xfrm>
            <a:off x="1053184" y="1387596"/>
            <a:ext cx="3029866" cy="0"/>
          </a:xfrm>
          <a:prstGeom prst="line">
            <a:avLst/>
          </a:prstGeom>
          <a:ln w="1270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0" name="文本占位符 5"/>
          <p:cNvSpPr>
            <a:spLocks noGrp="1"/>
          </p:cNvSpPr>
          <p:nvPr>
            <p:ph type="body" sz="quarter" idx="10" hasCustomPrompt="1"/>
          </p:nvPr>
        </p:nvSpPr>
        <p:spPr>
          <a:xfrm>
            <a:off x="1027784" y="517371"/>
            <a:ext cx="3975100" cy="346728"/>
          </a:xfrm>
          <a:prstGeom prst="rect">
            <a:avLst/>
          </a:prstGeom>
        </p:spPr>
        <p:txBody>
          <a:bodyPr/>
          <a:lstStyle>
            <a:lvl1pPr marL="0" indent="0">
              <a:buNone/>
              <a:defRPr sz="2000" b="0">
                <a:solidFill>
                  <a:schemeClr val="tx1">
                    <a:lumMod val="75000"/>
                    <a:lumOff val="25000"/>
                  </a:schemeClr>
                </a:solidFill>
              </a:defRPr>
            </a:lvl1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5"/>
          <p:cNvSpPr>
            <a:spLocks noGrp="1"/>
          </p:cNvSpPr>
          <p:nvPr>
            <p:ph type="body" sz="quarter" idx="11" hasCustomPrompt="1"/>
          </p:nvPr>
        </p:nvSpPr>
        <p:spPr>
          <a:xfrm>
            <a:off x="1027785" y="864098"/>
            <a:ext cx="3975100" cy="403777"/>
          </a:xfrm>
          <a:prstGeom prst="rect">
            <a:avLst/>
          </a:prstGeom>
        </p:spPr>
        <p:txBody>
          <a:bodyPr/>
          <a:lstStyle>
            <a:lvl1pPr marL="0" indent="0">
              <a:buNone/>
              <a:defRPr sz="2400" b="1">
                <a:solidFill>
                  <a:schemeClr val="tx1">
                    <a:lumMod val="75000"/>
                    <a:lumOff val="25000"/>
                  </a:schemeClr>
                </a:solidFill>
                <a:latin typeface="微软雅黑" charset="0"/>
                <a:ea typeface="微软雅黑" charset="0"/>
                <a:cs typeface="微软雅黑" charset="0"/>
              </a:defRPr>
            </a:lvl1pPr>
          </a:lstStyle>
          <a:p>
            <a:pPr lvl="0"/>
            <a:r>
              <a:rPr kumimoji="1" lang="zh-CN" altLang="en-US" dirty="0"/>
              <a:t>点击</a:t>
            </a:r>
            <a:r>
              <a:rPr kumimoji="1" lang="zh-CN" altLang="en-US"/>
              <a:t>此处添加标题</a:t>
            </a:r>
            <a:endParaRPr kumimoji="1" lang="zh-CN" altLang="en-US" dirty="0"/>
          </a:p>
        </p:txBody>
      </p:sp>
      <p:sp>
        <p:nvSpPr>
          <p:cNvPr id="5" name="文本占位符 5"/>
          <p:cNvSpPr>
            <a:spLocks noGrp="1"/>
          </p:cNvSpPr>
          <p:nvPr>
            <p:ph type="body" sz="quarter" idx="12" hasCustomPrompt="1"/>
          </p:nvPr>
        </p:nvSpPr>
        <p:spPr>
          <a:xfrm>
            <a:off x="145987" y="79269"/>
            <a:ext cx="873957" cy="1569660"/>
          </a:xfrm>
          <a:prstGeom prst="rect">
            <a:avLst/>
          </a:prstGeom>
          <a:noFill/>
        </p:spPr>
        <p:txBody>
          <a:bodyPr wrap="none" rtlCol="0">
            <a:spAutoFit/>
          </a:bodyPr>
          <a:lstStyle>
            <a:lvl1pPr marL="0" indent="0">
              <a:lnSpc>
                <a:spcPct val="100000"/>
              </a:lnSpc>
              <a:spcBef>
                <a:spcPts val="0"/>
              </a:spcBef>
              <a:buNone/>
              <a:defRPr lang="zh-CN" altLang="en-US" sz="9600" b="1" dirty="0">
                <a:solidFill>
                  <a:schemeClr val="accent1"/>
                </a:solidFill>
              </a:defRPr>
            </a:lvl1pPr>
          </a:lstStyle>
          <a:p>
            <a:pPr marL="0" lvl="0" algn="ctr" defTabSz="914400"/>
            <a:r>
              <a:rPr kumimoji="1" lang="en-US" altLang="zh-CN" dirty="0"/>
              <a:t>1</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hasCustomPrompt="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副标题页">
    <p:bg>
      <p:bgPr>
        <a:solidFill>
          <a:schemeClr val="bg1">
            <a:lumMod val="95000"/>
          </a:schemeClr>
        </a:solidFill>
        <a:effectLst/>
      </p:bgPr>
    </p:bg>
    <p:spTree>
      <p:nvGrpSpPr>
        <p:cNvPr id="1" name=""/>
        <p:cNvGrpSpPr/>
        <p:nvPr/>
      </p:nvGrpSpPr>
      <p:grpSpPr>
        <a:xfrm>
          <a:off x="0" y="0"/>
          <a:ext cx="0" cy="0"/>
          <a:chOff x="0" y="0"/>
          <a:chExt cx="0" cy="0"/>
        </a:xfrm>
      </p:grpSpPr>
      <p:sp>
        <p:nvSpPr>
          <p:cNvPr id="7" name="文本占位符 5"/>
          <p:cNvSpPr>
            <a:spLocks noGrp="1"/>
          </p:cNvSpPr>
          <p:nvPr>
            <p:ph type="body" sz="quarter" idx="10" hasCustomPrompt="1"/>
          </p:nvPr>
        </p:nvSpPr>
        <p:spPr>
          <a:xfrm>
            <a:off x="4085437" y="2246093"/>
            <a:ext cx="3975100" cy="624107"/>
          </a:xfrm>
          <a:prstGeom prst="rect">
            <a:avLst/>
          </a:prstGeom>
        </p:spPr>
        <p:txBody>
          <a:bodyPr/>
          <a:lstStyle>
            <a:lvl1pPr marL="0" indent="0">
              <a:buNone/>
              <a:defRPr sz="4000" b="1">
                <a:solidFill>
                  <a:schemeClr val="tx1">
                    <a:lumMod val="75000"/>
                    <a:lumOff val="25000"/>
                  </a:schemeClr>
                </a:solidFill>
              </a:defRPr>
            </a:lvl1pPr>
          </a:lstStyle>
          <a:p>
            <a:pPr lvl="0"/>
            <a:r>
              <a:rPr kumimoji="1" lang="en-US" altLang="zh-CN" dirty="0"/>
              <a:t>PART</a:t>
            </a:r>
            <a:endParaRPr kumimoji="1" lang="zh-CN" altLang="en-US" dirty="0"/>
          </a:p>
        </p:txBody>
      </p:sp>
      <p:cxnSp>
        <p:nvCxnSpPr>
          <p:cNvPr id="9" name="直接连接符 36"/>
          <p:cNvCxnSpPr/>
          <p:nvPr userDrawn="1"/>
        </p:nvCxnSpPr>
        <p:spPr>
          <a:xfrm>
            <a:off x="4121191" y="3773959"/>
            <a:ext cx="4019550" cy="0"/>
          </a:xfrm>
          <a:prstGeom prst="line">
            <a:avLst/>
          </a:prstGeom>
          <a:ln w="3810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文本占位符 5"/>
          <p:cNvSpPr>
            <a:spLocks noGrp="1"/>
          </p:cNvSpPr>
          <p:nvPr>
            <p:ph type="body" sz="quarter" idx="11" hasCustomPrompt="1"/>
          </p:nvPr>
        </p:nvSpPr>
        <p:spPr>
          <a:xfrm>
            <a:off x="4085436" y="3010026"/>
            <a:ext cx="5630063" cy="624107"/>
          </a:xfrm>
          <a:prstGeom prst="rect">
            <a:avLst/>
          </a:prstGeom>
        </p:spPr>
        <p:txBody>
          <a:bodyPr/>
          <a:lstStyle>
            <a:lvl1pPr marL="0" indent="0">
              <a:buNone/>
              <a:defRPr sz="1200" b="0">
                <a:solidFill>
                  <a:schemeClr val="tx1">
                    <a:lumMod val="75000"/>
                    <a:lumOff val="25000"/>
                  </a:schemeClr>
                </a:solidFill>
                <a:latin typeface="微软雅黑" charset="0"/>
                <a:ea typeface="微软雅黑" charset="0"/>
                <a:cs typeface="微软雅黑" charset="0"/>
              </a:defRPr>
            </a:lvl1pPr>
          </a:lstStyle>
          <a:p>
            <a:pPr lvl="0"/>
            <a:r>
              <a:rPr kumimoji="1" lang="zh-CN" altLang="en-US" dirty="0"/>
              <a:t>点击此处添加简短介绍。</a:t>
            </a:r>
          </a:p>
        </p:txBody>
      </p:sp>
      <p:sp>
        <p:nvSpPr>
          <p:cNvPr id="6" name="文本占位符 5"/>
          <p:cNvSpPr>
            <a:spLocks noGrp="1"/>
          </p:cNvSpPr>
          <p:nvPr>
            <p:ph type="body" sz="quarter" idx="12" hasCustomPrompt="1"/>
          </p:nvPr>
        </p:nvSpPr>
        <p:spPr>
          <a:xfrm>
            <a:off x="403746" y="237974"/>
            <a:ext cx="3746538" cy="6961906"/>
          </a:xfrm>
          <a:prstGeom prst="rect">
            <a:avLst/>
          </a:prstGeom>
          <a:noFill/>
        </p:spPr>
        <p:txBody>
          <a:bodyPr wrap="none" rtlCol="0">
            <a:spAutoFit/>
          </a:bodyPr>
          <a:lstStyle>
            <a:lvl1pPr marL="0" indent="0">
              <a:buNone/>
              <a:defRPr lang="zh-CN" altLang="en-US" sz="49600" b="1" dirty="0">
                <a:solidFill>
                  <a:schemeClr val="accent1"/>
                </a:solidFill>
              </a:defRPr>
            </a:lvl1pPr>
          </a:lstStyle>
          <a:p>
            <a:pPr marL="0" lvl="0" algn="ctr" defTabSz="914400"/>
            <a:r>
              <a:rPr kumimoji="1" lang="en-US" altLang="zh-CN" dirty="0"/>
              <a:t>1</a:t>
            </a:r>
            <a:endParaRPr kumimoji="1"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内容页_1">
    <p:bg>
      <p:bgPr>
        <a:solidFill>
          <a:schemeClr val="bg1">
            <a:lumMod val="95000"/>
          </a:schemeClr>
        </a:solidFill>
        <a:effectLst/>
      </p:bgPr>
    </p:bg>
    <p:spTree>
      <p:nvGrpSpPr>
        <p:cNvPr id="1" name=""/>
        <p:cNvGrpSpPr/>
        <p:nvPr/>
      </p:nvGrpSpPr>
      <p:grpSpPr>
        <a:xfrm>
          <a:off x="0" y="0"/>
          <a:ext cx="0" cy="0"/>
          <a:chOff x="0" y="0"/>
          <a:chExt cx="0" cy="0"/>
        </a:xfrm>
      </p:grpSpPr>
      <p:cxnSp>
        <p:nvCxnSpPr>
          <p:cNvPr id="19" name="直接连接符 18"/>
          <p:cNvCxnSpPr/>
          <p:nvPr userDrawn="1"/>
        </p:nvCxnSpPr>
        <p:spPr>
          <a:xfrm>
            <a:off x="1053184" y="1387596"/>
            <a:ext cx="3029866" cy="0"/>
          </a:xfrm>
          <a:prstGeom prst="line">
            <a:avLst/>
          </a:prstGeom>
          <a:ln w="1270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0" name="文本占位符 5"/>
          <p:cNvSpPr>
            <a:spLocks noGrp="1"/>
          </p:cNvSpPr>
          <p:nvPr>
            <p:ph type="body" sz="quarter" idx="10" hasCustomPrompt="1"/>
          </p:nvPr>
        </p:nvSpPr>
        <p:spPr>
          <a:xfrm>
            <a:off x="1027784" y="517371"/>
            <a:ext cx="3975100" cy="346728"/>
          </a:xfrm>
          <a:prstGeom prst="rect">
            <a:avLst/>
          </a:prstGeom>
        </p:spPr>
        <p:txBody>
          <a:bodyPr/>
          <a:lstStyle>
            <a:lvl1pPr marL="0" indent="0">
              <a:buNone/>
              <a:defRPr sz="2000" b="0">
                <a:solidFill>
                  <a:schemeClr val="tx1">
                    <a:lumMod val="75000"/>
                    <a:lumOff val="25000"/>
                  </a:schemeClr>
                </a:solidFill>
              </a:defRPr>
            </a:lvl1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5"/>
          <p:cNvSpPr>
            <a:spLocks noGrp="1"/>
          </p:cNvSpPr>
          <p:nvPr>
            <p:ph type="body" sz="quarter" idx="11" hasCustomPrompt="1"/>
          </p:nvPr>
        </p:nvSpPr>
        <p:spPr>
          <a:xfrm>
            <a:off x="1027785" y="864098"/>
            <a:ext cx="3975100" cy="403777"/>
          </a:xfrm>
          <a:prstGeom prst="rect">
            <a:avLst/>
          </a:prstGeom>
        </p:spPr>
        <p:txBody>
          <a:bodyPr/>
          <a:lstStyle>
            <a:lvl1pPr marL="0" indent="0">
              <a:buNone/>
              <a:defRPr sz="2400" b="1">
                <a:solidFill>
                  <a:schemeClr val="tx1">
                    <a:lumMod val="75000"/>
                    <a:lumOff val="25000"/>
                  </a:schemeClr>
                </a:solidFill>
                <a:latin typeface="微软雅黑" charset="0"/>
                <a:ea typeface="微软雅黑" charset="0"/>
                <a:cs typeface="微软雅黑" charset="0"/>
              </a:defRPr>
            </a:lvl1pPr>
          </a:lstStyle>
          <a:p>
            <a:pPr lvl="0"/>
            <a:r>
              <a:rPr kumimoji="1" lang="zh-CN" altLang="en-US" dirty="0"/>
              <a:t>点击</a:t>
            </a:r>
            <a:r>
              <a:rPr kumimoji="1" lang="zh-CN" altLang="en-US"/>
              <a:t>此处添加标题</a:t>
            </a:r>
            <a:endParaRPr kumimoji="1" lang="zh-CN" altLang="en-US" dirty="0"/>
          </a:p>
        </p:txBody>
      </p:sp>
      <p:sp>
        <p:nvSpPr>
          <p:cNvPr id="5" name="文本占位符 5"/>
          <p:cNvSpPr>
            <a:spLocks noGrp="1"/>
          </p:cNvSpPr>
          <p:nvPr>
            <p:ph type="body" sz="quarter" idx="12" hasCustomPrompt="1"/>
          </p:nvPr>
        </p:nvSpPr>
        <p:spPr>
          <a:xfrm>
            <a:off x="145987" y="79269"/>
            <a:ext cx="873957" cy="1569660"/>
          </a:xfrm>
          <a:prstGeom prst="rect">
            <a:avLst/>
          </a:prstGeom>
          <a:noFill/>
        </p:spPr>
        <p:txBody>
          <a:bodyPr wrap="none" rtlCol="0">
            <a:spAutoFit/>
          </a:bodyPr>
          <a:lstStyle>
            <a:lvl1pPr marL="0" indent="0">
              <a:lnSpc>
                <a:spcPct val="100000"/>
              </a:lnSpc>
              <a:spcBef>
                <a:spcPts val="0"/>
              </a:spcBef>
              <a:buNone/>
              <a:defRPr lang="zh-CN" altLang="en-US" sz="9600" b="1" dirty="0">
                <a:solidFill>
                  <a:schemeClr val="accent1"/>
                </a:solidFill>
              </a:defRPr>
            </a:lvl1pPr>
          </a:lstStyle>
          <a:p>
            <a:pPr marL="0" lvl="0" algn="ctr" defTabSz="914400"/>
            <a:r>
              <a:rPr kumimoji="1" lang="en-US" altLang="zh-CN" dirty="0"/>
              <a:t>1</a:t>
            </a:r>
            <a:endParaRPr kumimoji="1"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五边形 3"/>
          <p:cNvSpPr/>
          <p:nvPr userDrawn="1"/>
        </p:nvSpPr>
        <p:spPr>
          <a:xfrm>
            <a:off x="-57150" y="-13933"/>
            <a:ext cx="8534400" cy="930452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26"/>
          <p:cNvCxnSpPr/>
          <p:nvPr userDrawn="1"/>
        </p:nvCxnSpPr>
        <p:spPr>
          <a:xfrm>
            <a:off x="678604" y="2177836"/>
            <a:ext cx="4019550" cy="0"/>
          </a:xfrm>
          <a:prstGeom prst="line">
            <a:avLst/>
          </a:prstGeom>
          <a:ln w="3810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29"/>
          <p:cNvCxnSpPr/>
          <p:nvPr userDrawn="1"/>
        </p:nvCxnSpPr>
        <p:spPr>
          <a:xfrm flipH="1">
            <a:off x="857250" y="3051932"/>
            <a:ext cx="400050" cy="39398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33"/>
          <p:cNvCxnSpPr/>
          <p:nvPr userDrawn="1"/>
        </p:nvCxnSpPr>
        <p:spPr>
          <a:xfrm flipH="1">
            <a:off x="857250" y="4002875"/>
            <a:ext cx="400050" cy="39398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36"/>
          <p:cNvCxnSpPr/>
          <p:nvPr userDrawn="1"/>
        </p:nvCxnSpPr>
        <p:spPr>
          <a:xfrm flipH="1">
            <a:off x="857250" y="4930248"/>
            <a:ext cx="400050" cy="39398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39"/>
          <p:cNvCxnSpPr/>
          <p:nvPr userDrawn="1"/>
        </p:nvCxnSpPr>
        <p:spPr>
          <a:xfrm flipH="1">
            <a:off x="857250" y="5919291"/>
            <a:ext cx="400050" cy="39398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文本占位符 41"/>
          <p:cNvSpPr>
            <a:spLocks noGrp="1"/>
          </p:cNvSpPr>
          <p:nvPr>
            <p:ph type="body" sz="quarter" idx="11" hasCustomPrompt="1"/>
          </p:nvPr>
        </p:nvSpPr>
        <p:spPr>
          <a:xfrm>
            <a:off x="821337" y="1181042"/>
            <a:ext cx="3801463" cy="830997"/>
          </a:xfrm>
          <a:prstGeom prst="rect">
            <a:avLst/>
          </a:prstGeom>
        </p:spPr>
        <p:txBody>
          <a:bodyPr wrap="square">
            <a:spAutoFit/>
          </a:bodyPr>
          <a:lstStyle>
            <a:lvl1pPr marL="0" indent="0">
              <a:lnSpc>
                <a:spcPct val="130000"/>
              </a:lnSpc>
              <a:spcBef>
                <a:spcPts val="0"/>
              </a:spcBef>
              <a:buNone/>
              <a:defRPr sz="1200" b="0">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点击此处添加文本内容，如关键词、部分简单介绍等。点击此处添加文本内容，点击此处添加文本内容，如关键词、部分简单介绍等。点击此处添加文本内容。</a:t>
            </a:r>
          </a:p>
        </p:txBody>
      </p:sp>
      <p:sp>
        <p:nvSpPr>
          <p:cNvPr id="22" name="文本占位符 41"/>
          <p:cNvSpPr>
            <a:spLocks noGrp="1"/>
          </p:cNvSpPr>
          <p:nvPr>
            <p:ph type="body" sz="quarter" idx="12" hasCustomPrompt="1"/>
          </p:nvPr>
        </p:nvSpPr>
        <p:spPr>
          <a:xfrm>
            <a:off x="821337" y="471124"/>
            <a:ext cx="3801463" cy="707886"/>
          </a:xfrm>
          <a:prstGeom prst="rect">
            <a:avLst/>
          </a:prstGeom>
        </p:spPr>
        <p:txBody>
          <a:bodyPr wrap="square">
            <a:spAutoFit/>
          </a:bodyPr>
          <a:lstStyle>
            <a:lvl1pPr marL="0" indent="0">
              <a:lnSpc>
                <a:spcPct val="100000"/>
              </a:lnSpc>
              <a:spcBef>
                <a:spcPts val="0"/>
              </a:spcBef>
              <a:buNone/>
              <a:defRPr sz="4000" b="1">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dirty="0"/>
              <a:t>CONTENTS</a:t>
            </a:r>
          </a:p>
        </p:txBody>
      </p:sp>
      <p:sp>
        <p:nvSpPr>
          <p:cNvPr id="25" name="文本占位符 41"/>
          <p:cNvSpPr>
            <a:spLocks noGrp="1"/>
          </p:cNvSpPr>
          <p:nvPr>
            <p:ph type="body" sz="quarter" idx="13" hasCustomPrompt="1"/>
          </p:nvPr>
        </p:nvSpPr>
        <p:spPr>
          <a:xfrm>
            <a:off x="524450" y="2950727"/>
            <a:ext cx="790907" cy="461665"/>
          </a:xfrm>
          <a:prstGeom prst="rect">
            <a:avLst/>
          </a:prstGeom>
        </p:spPr>
        <p:txBody>
          <a:bodyPr wrap="square">
            <a:spAutoFit/>
          </a:bodyPr>
          <a:lstStyle>
            <a:lvl1pPr marL="0" indent="0" algn="ctr">
              <a:lnSpc>
                <a:spcPct val="100000"/>
              </a:lnSpc>
              <a:spcBef>
                <a:spcPts val="0"/>
              </a:spcBef>
              <a:buNone/>
              <a:defRPr sz="2400" b="0">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dirty="0"/>
              <a:t>01</a:t>
            </a:r>
          </a:p>
        </p:txBody>
      </p:sp>
      <p:sp>
        <p:nvSpPr>
          <p:cNvPr id="26" name="文本占位符 41"/>
          <p:cNvSpPr>
            <a:spLocks noGrp="1"/>
          </p:cNvSpPr>
          <p:nvPr>
            <p:ph type="body" sz="quarter" idx="14" hasCustomPrompt="1"/>
          </p:nvPr>
        </p:nvSpPr>
        <p:spPr>
          <a:xfrm>
            <a:off x="1582784" y="2950727"/>
            <a:ext cx="2536250" cy="461665"/>
          </a:xfrm>
          <a:prstGeom prst="rect">
            <a:avLst/>
          </a:prstGeom>
        </p:spPr>
        <p:txBody>
          <a:bodyPr wrap="square">
            <a:spAutoFit/>
          </a:bodyPr>
          <a:lstStyle>
            <a:lvl1pPr marL="0" indent="0">
              <a:lnSpc>
                <a:spcPct val="100000"/>
              </a:lnSpc>
              <a:spcBef>
                <a:spcPts val="0"/>
              </a:spcBef>
              <a:buNone/>
              <a:defRPr sz="2400" b="0">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dirty="0"/>
              <a:t>PART ONE</a:t>
            </a:r>
          </a:p>
        </p:txBody>
      </p:sp>
      <p:sp>
        <p:nvSpPr>
          <p:cNvPr id="27" name="文本占位符 41"/>
          <p:cNvSpPr>
            <a:spLocks noGrp="1"/>
          </p:cNvSpPr>
          <p:nvPr>
            <p:ph type="body" sz="quarter" idx="15" hasCustomPrompt="1"/>
          </p:nvPr>
        </p:nvSpPr>
        <p:spPr>
          <a:xfrm>
            <a:off x="524450" y="3890455"/>
            <a:ext cx="790907" cy="461665"/>
          </a:xfrm>
          <a:prstGeom prst="rect">
            <a:avLst/>
          </a:prstGeom>
        </p:spPr>
        <p:txBody>
          <a:bodyPr wrap="square">
            <a:spAutoFit/>
          </a:bodyPr>
          <a:lstStyle>
            <a:lvl1pPr marL="0" indent="0" algn="ctr">
              <a:lnSpc>
                <a:spcPct val="100000"/>
              </a:lnSpc>
              <a:spcBef>
                <a:spcPts val="0"/>
              </a:spcBef>
              <a:buNone/>
              <a:defRPr sz="2400" b="0">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dirty="0"/>
              <a:t>01</a:t>
            </a:r>
          </a:p>
        </p:txBody>
      </p:sp>
      <p:sp>
        <p:nvSpPr>
          <p:cNvPr id="28" name="文本占位符 41"/>
          <p:cNvSpPr>
            <a:spLocks noGrp="1"/>
          </p:cNvSpPr>
          <p:nvPr>
            <p:ph type="body" sz="quarter" idx="16" hasCustomPrompt="1"/>
          </p:nvPr>
        </p:nvSpPr>
        <p:spPr>
          <a:xfrm>
            <a:off x="1582784" y="3890455"/>
            <a:ext cx="2536250" cy="461665"/>
          </a:xfrm>
          <a:prstGeom prst="rect">
            <a:avLst/>
          </a:prstGeom>
        </p:spPr>
        <p:txBody>
          <a:bodyPr wrap="square">
            <a:spAutoFit/>
          </a:bodyPr>
          <a:lstStyle>
            <a:lvl1pPr marL="0" indent="0">
              <a:lnSpc>
                <a:spcPct val="100000"/>
              </a:lnSpc>
              <a:spcBef>
                <a:spcPts val="0"/>
              </a:spcBef>
              <a:buNone/>
              <a:defRPr sz="2400" b="0">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dirty="0"/>
              <a:t>PART ONE</a:t>
            </a:r>
          </a:p>
        </p:txBody>
      </p:sp>
      <p:sp>
        <p:nvSpPr>
          <p:cNvPr id="29" name="文本占位符 41"/>
          <p:cNvSpPr>
            <a:spLocks noGrp="1"/>
          </p:cNvSpPr>
          <p:nvPr>
            <p:ph type="body" sz="quarter" idx="17" hasCustomPrompt="1"/>
          </p:nvPr>
        </p:nvSpPr>
        <p:spPr>
          <a:xfrm>
            <a:off x="524450" y="4839015"/>
            <a:ext cx="790907" cy="461665"/>
          </a:xfrm>
          <a:prstGeom prst="rect">
            <a:avLst/>
          </a:prstGeom>
        </p:spPr>
        <p:txBody>
          <a:bodyPr wrap="square">
            <a:spAutoFit/>
          </a:bodyPr>
          <a:lstStyle>
            <a:lvl1pPr marL="0" indent="0" algn="ctr">
              <a:lnSpc>
                <a:spcPct val="100000"/>
              </a:lnSpc>
              <a:spcBef>
                <a:spcPts val="0"/>
              </a:spcBef>
              <a:buNone/>
              <a:defRPr sz="2400" b="0">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dirty="0"/>
              <a:t>01</a:t>
            </a:r>
          </a:p>
        </p:txBody>
      </p:sp>
      <p:sp>
        <p:nvSpPr>
          <p:cNvPr id="30" name="文本占位符 41"/>
          <p:cNvSpPr>
            <a:spLocks noGrp="1"/>
          </p:cNvSpPr>
          <p:nvPr>
            <p:ph type="body" sz="quarter" idx="18" hasCustomPrompt="1"/>
          </p:nvPr>
        </p:nvSpPr>
        <p:spPr>
          <a:xfrm>
            <a:off x="1582784" y="4839015"/>
            <a:ext cx="2536250" cy="461665"/>
          </a:xfrm>
          <a:prstGeom prst="rect">
            <a:avLst/>
          </a:prstGeom>
        </p:spPr>
        <p:txBody>
          <a:bodyPr wrap="square">
            <a:spAutoFit/>
          </a:bodyPr>
          <a:lstStyle>
            <a:lvl1pPr marL="0" indent="0">
              <a:lnSpc>
                <a:spcPct val="100000"/>
              </a:lnSpc>
              <a:spcBef>
                <a:spcPts val="0"/>
              </a:spcBef>
              <a:buNone/>
              <a:defRPr sz="2400" b="0">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dirty="0"/>
              <a:t>PART ONE</a:t>
            </a:r>
          </a:p>
        </p:txBody>
      </p:sp>
      <p:sp>
        <p:nvSpPr>
          <p:cNvPr id="31" name="文本占位符 41"/>
          <p:cNvSpPr>
            <a:spLocks noGrp="1"/>
          </p:cNvSpPr>
          <p:nvPr>
            <p:ph type="body" sz="quarter" idx="19" hasCustomPrompt="1"/>
          </p:nvPr>
        </p:nvSpPr>
        <p:spPr>
          <a:xfrm>
            <a:off x="524450" y="5742837"/>
            <a:ext cx="790907" cy="461665"/>
          </a:xfrm>
          <a:prstGeom prst="rect">
            <a:avLst/>
          </a:prstGeom>
        </p:spPr>
        <p:txBody>
          <a:bodyPr wrap="square">
            <a:spAutoFit/>
          </a:bodyPr>
          <a:lstStyle>
            <a:lvl1pPr marL="0" indent="0" algn="ctr">
              <a:lnSpc>
                <a:spcPct val="100000"/>
              </a:lnSpc>
              <a:spcBef>
                <a:spcPts val="0"/>
              </a:spcBef>
              <a:buNone/>
              <a:defRPr sz="2400" b="0">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dirty="0"/>
              <a:t>01</a:t>
            </a:r>
          </a:p>
        </p:txBody>
      </p:sp>
      <p:sp>
        <p:nvSpPr>
          <p:cNvPr id="32" name="文本占位符 41"/>
          <p:cNvSpPr>
            <a:spLocks noGrp="1"/>
          </p:cNvSpPr>
          <p:nvPr>
            <p:ph type="body" sz="quarter" idx="20" hasCustomPrompt="1"/>
          </p:nvPr>
        </p:nvSpPr>
        <p:spPr>
          <a:xfrm>
            <a:off x="1582784" y="5742837"/>
            <a:ext cx="2536250" cy="461665"/>
          </a:xfrm>
          <a:prstGeom prst="rect">
            <a:avLst/>
          </a:prstGeom>
        </p:spPr>
        <p:txBody>
          <a:bodyPr wrap="square">
            <a:spAutoFit/>
          </a:bodyPr>
          <a:lstStyle>
            <a:lvl1pPr marL="0" indent="0">
              <a:lnSpc>
                <a:spcPct val="100000"/>
              </a:lnSpc>
              <a:spcBef>
                <a:spcPts val="0"/>
              </a:spcBef>
              <a:buNone/>
              <a:defRPr sz="2400" b="0">
                <a:solidFill>
                  <a:schemeClr val="tx1">
                    <a:lumMod val="85000"/>
                    <a:lumOff val="1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dirty="0"/>
              <a:t>PART ONE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useBgFill="1">
        <p:nvSpPr>
          <p:cNvPr id="13" name="圆角矩形 12"/>
          <p:cNvSpPr/>
          <p:nvPr/>
        </p:nvSpPr>
        <p:spPr>
          <a:xfrm>
            <a:off x="87084" y="69757"/>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9" name="副标题 8"/>
          <p:cNvSpPr>
            <a:spLocks noGrp="1"/>
          </p:cNvSpPr>
          <p:nvPr>
            <p:ph type="subTitle" idx="1"/>
          </p:nvPr>
        </p:nvSpPr>
        <p:spPr>
          <a:xfrm>
            <a:off x="1727200" y="3200400"/>
            <a:ext cx="8534400" cy="1600200"/>
          </a:xfrm>
        </p:spPr>
        <p:txBody>
          <a:bodyPr/>
          <a:lstStyle>
            <a:lvl1pPr marL="0" indent="0" algn="ctr">
              <a:buNone/>
              <a:defRPr sz="3465">
                <a:solidFill>
                  <a:schemeClr val="tx2"/>
                </a:solidFill>
              </a:defRPr>
            </a:lvl1pPr>
            <a:lvl2pPr marL="609600" indent="0" algn="ctr">
              <a:buNone/>
            </a:lvl2pPr>
            <a:lvl3pPr marL="1219200" indent="0" algn="ctr">
              <a:buNone/>
            </a:lvl3pPr>
            <a:lvl4pPr marL="1828800" indent="0" algn="ctr">
              <a:buNone/>
            </a:lvl4pPr>
            <a:lvl5pPr marL="2438400" indent="0" algn="ctr">
              <a:buNone/>
            </a:lvl5pPr>
            <a:lvl6pPr marL="3048000" indent="0" algn="ctr">
              <a:buNone/>
            </a:lvl6pPr>
            <a:lvl7pPr marL="3657600" indent="0" algn="ctr">
              <a:buNone/>
            </a:lvl7pPr>
            <a:lvl8pPr marL="4267200" indent="0" algn="ctr">
              <a:buNone/>
            </a:lvl8pPr>
            <a:lvl9pPr marL="48768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17" name="页脚占位符 16"/>
          <p:cNvSpPr>
            <a:spLocks noGrp="1"/>
          </p:cNvSpPr>
          <p:nvPr>
            <p:ph type="ftr" sz="quarter" idx="11"/>
          </p:nvPr>
        </p:nvSpPr>
        <p:spPr/>
        <p:txBody>
          <a:bodyPr/>
          <a:lstStyle/>
          <a:p>
            <a:pPr defTabSz="1219200"/>
            <a:endParaRPr lang="zh-CN" altLang="en-US">
              <a:solidFill>
                <a:srgbClr val="1F497D"/>
              </a:solidFill>
            </a:endParaRPr>
          </a:p>
        </p:txBody>
      </p:sp>
      <p:sp>
        <p:nvSpPr>
          <p:cNvPr id="29" name="灯片编号占位符 28"/>
          <p:cNvSpPr>
            <a:spLocks noGrp="1"/>
          </p:cNvSpPr>
          <p:nvPr>
            <p:ph type="sldNum" sz="quarter" idx="12"/>
          </p:nvPr>
        </p:nvSpPr>
        <p:spPr/>
        <p:txBody>
          <a:bodyPr lIns="0" tIns="0" rIns="0" bIns="0">
            <a:noAutofit/>
          </a:bodyPr>
          <a:lstStyle>
            <a:lvl1pPr>
              <a:defRPr sz="1865">
                <a:solidFill>
                  <a:srgbClr val="FFFFFF"/>
                </a:solidFill>
              </a:defRPr>
            </a:lvl1pPr>
          </a:lstStyle>
          <a:p>
            <a:pPr defTabSz="1219200"/>
            <a:fld id="{64E61AC8-6B47-410C-BEAF-8406C426C55A}" type="slidenum">
              <a:rPr lang="zh-CN" altLang="en-US" smtClean="0"/>
              <a:t>‹#›</a:t>
            </a:fld>
            <a:endParaRPr lang="zh-CN" altLang="en-US"/>
          </a:p>
        </p:txBody>
      </p:sp>
      <p:sp>
        <p:nvSpPr>
          <p:cNvPr id="8" name="标题 7"/>
          <p:cNvSpPr>
            <a:spLocks noGrp="1"/>
          </p:cNvSpPr>
          <p:nvPr>
            <p:ph type="ctrTitle"/>
          </p:nvPr>
        </p:nvSpPr>
        <p:spPr>
          <a:xfrm>
            <a:off x="609600" y="1505933"/>
            <a:ext cx="10972800" cy="1470025"/>
          </a:xfrm>
        </p:spPr>
        <p:txBody>
          <a:bodyPr anchor="ctr"/>
          <a:lstStyle>
            <a:lvl1pPr algn="ctr">
              <a:defRPr lang="en-US" dirty="0">
                <a:solidFill>
                  <a:srgbClr val="FFFFFF"/>
                </a:solidFill>
              </a:defRPr>
            </a:lvl1pPr>
          </a:lstStyle>
          <a:p>
            <a:r>
              <a:rPr kumimoji="0" lang="zh-CN" altLang="en-US"/>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4" name="日期占位符 3"/>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5" name="页脚占位符 4"/>
          <p:cNvSpPr>
            <a:spLocks noGrp="1"/>
          </p:cNvSpPr>
          <p:nvPr>
            <p:ph type="ftr" sz="quarter" idx="11"/>
          </p:nvPr>
        </p:nvSpPr>
        <p:spPr/>
        <p:txBody>
          <a:bodyPr/>
          <a:lstStyle/>
          <a:p>
            <a:pPr defTabSz="1219200"/>
            <a:endParaRPr lang="zh-CN" altLang="en-US">
              <a:solidFill>
                <a:srgbClr val="1F497D"/>
              </a:solidFill>
            </a:endParaRPr>
          </a:p>
        </p:txBody>
      </p:sp>
      <p:sp>
        <p:nvSpPr>
          <p:cNvPr id="6" name="灯片编号占位符 5"/>
          <p:cNvSpPr>
            <a:spLocks noGrp="1"/>
          </p:cNvSpPr>
          <p:nvPr>
            <p:ph type="sldNum" sz="quarter" idx="12"/>
          </p:nvPr>
        </p:nvSpPr>
        <p:spPr/>
        <p:txBody>
          <a:bodyPr/>
          <a:lstStyle/>
          <a:p>
            <a:pPr defTabSz="1219200"/>
            <a:fld id="{64E61AC8-6B47-410C-BEAF-8406C426C55A}" type="slidenum">
              <a:rPr lang="zh-CN" altLang="en-US" smtClean="0"/>
              <a:t>‹#›</a:t>
            </a:fld>
            <a:endParaRPr lang="zh-CN" altLang="en-US"/>
          </a:p>
        </p:txBody>
      </p:sp>
      <p:sp>
        <p:nvSpPr>
          <p:cNvPr id="8" name="内容占位符 7"/>
          <p:cNvSpPr>
            <a:spLocks noGrp="1"/>
          </p:cNvSpPr>
          <p:nvPr>
            <p:ph sz="quarter" idx="1"/>
          </p:nvPr>
        </p:nvSpPr>
        <p:spPr>
          <a:xfrm>
            <a:off x="1219200" y="1447800"/>
            <a:ext cx="10363200" cy="45720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useBgFill="1">
        <p:nvSpPr>
          <p:cNvPr id="10" name="圆角矩形 9"/>
          <p:cNvSpPr/>
          <p:nvPr/>
        </p:nvSpPr>
        <p:spPr>
          <a:xfrm>
            <a:off x="87084" y="69757"/>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2" name="标题 1"/>
          <p:cNvSpPr>
            <a:spLocks noGrp="1"/>
          </p:cNvSpPr>
          <p:nvPr>
            <p:ph type="title"/>
          </p:nvPr>
        </p:nvSpPr>
        <p:spPr>
          <a:xfrm>
            <a:off x="963084" y="952501"/>
            <a:ext cx="10363200" cy="1362075"/>
          </a:xfrm>
        </p:spPr>
        <p:txBody>
          <a:bodyPr anchor="b" anchorCtr="0"/>
          <a:lstStyle>
            <a:lvl1pPr algn="l">
              <a:buNone/>
              <a:defRPr sz="5335" b="0" cap="none"/>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63084" y="2547939"/>
            <a:ext cx="10363200" cy="1338263"/>
          </a:xfrm>
        </p:spPr>
        <p:txBody>
          <a:bodyPr anchor="t" anchorCtr="0"/>
          <a:lstStyle>
            <a:lvl1pPr marL="0" indent="0">
              <a:buNone/>
              <a:defRPr sz="3200">
                <a:solidFill>
                  <a:schemeClr val="tx1">
                    <a:tint val="75000"/>
                  </a:schemeClr>
                </a:solidFill>
              </a:defRPr>
            </a:lvl1pPr>
            <a:lvl2pPr>
              <a:buNone/>
              <a:defRPr sz="2400">
                <a:solidFill>
                  <a:schemeClr val="tx1">
                    <a:tint val="75000"/>
                  </a:schemeClr>
                </a:solidFill>
              </a:defRPr>
            </a:lvl2pPr>
            <a:lvl3pPr>
              <a:buNone/>
              <a:defRPr sz="2135">
                <a:solidFill>
                  <a:schemeClr val="tx1">
                    <a:tint val="75000"/>
                  </a:schemeClr>
                </a:solidFill>
              </a:defRPr>
            </a:lvl3pPr>
            <a:lvl4pPr>
              <a:buNone/>
              <a:defRPr sz="1865">
                <a:solidFill>
                  <a:schemeClr val="tx1">
                    <a:tint val="75000"/>
                  </a:schemeClr>
                </a:solidFill>
              </a:defRPr>
            </a:lvl4pPr>
            <a:lvl5pPr>
              <a:buNone/>
              <a:defRPr sz="1865">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5" name="页脚占位符 4"/>
          <p:cNvSpPr>
            <a:spLocks noGrp="1"/>
          </p:cNvSpPr>
          <p:nvPr>
            <p:ph type="ftr" sz="quarter" idx="11"/>
          </p:nvPr>
        </p:nvSpPr>
        <p:spPr>
          <a:xfrm>
            <a:off x="1066800" y="6172200"/>
            <a:ext cx="5334000" cy="457200"/>
          </a:xfrm>
        </p:spPr>
        <p:txBody>
          <a:bodyPr/>
          <a:lstStyle/>
          <a:p>
            <a:pPr defTabSz="1219200"/>
            <a:endParaRPr lang="zh-CN" altLang="en-US">
              <a:solidFill>
                <a:srgbClr val="1F497D"/>
              </a:solidFill>
            </a:endParaRPr>
          </a:p>
        </p:txBody>
      </p:sp>
      <p:sp>
        <p:nvSpPr>
          <p:cNvPr id="7" name="矩形 6"/>
          <p:cNvSpPr/>
          <p:nvPr/>
        </p:nvSpPr>
        <p:spPr>
          <a:xfrm flipV="1">
            <a:off x="92551" y="2376831"/>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8" name="矩形 7"/>
          <p:cNvSpPr/>
          <p:nvPr/>
        </p:nvSpPr>
        <p:spPr>
          <a:xfrm>
            <a:off x="92197" y="2341478"/>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9" name="矩形 8"/>
          <p:cNvSpPr/>
          <p:nvPr/>
        </p:nvSpPr>
        <p:spPr>
          <a:xfrm>
            <a:off x="91077"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6" name="灯片编号占位符 5"/>
          <p:cNvSpPr>
            <a:spLocks noGrp="1"/>
          </p:cNvSpPr>
          <p:nvPr>
            <p:ph type="sldNum" sz="quarter" idx="12"/>
          </p:nvPr>
        </p:nvSpPr>
        <p:spPr>
          <a:xfrm>
            <a:off x="195072" y="6208776"/>
            <a:ext cx="609600" cy="457200"/>
          </a:xfrm>
        </p:spPr>
        <p:txBody>
          <a:bodyPr/>
          <a:lstStyle/>
          <a:p>
            <a:pPr defTabSz="1219200"/>
            <a:fld id="{64E61AC8-6B47-410C-BEAF-8406C426C55A}"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6" name="页脚占位符 5"/>
          <p:cNvSpPr>
            <a:spLocks noGrp="1"/>
          </p:cNvSpPr>
          <p:nvPr>
            <p:ph type="ftr" sz="quarter" idx="11"/>
          </p:nvPr>
        </p:nvSpPr>
        <p:spPr/>
        <p:txBody>
          <a:bodyPr/>
          <a:lstStyle/>
          <a:p>
            <a:pPr defTabSz="1219200"/>
            <a:endParaRPr lang="zh-CN" altLang="en-US">
              <a:solidFill>
                <a:srgbClr val="1F497D"/>
              </a:solidFill>
            </a:endParaRPr>
          </a:p>
        </p:txBody>
      </p:sp>
      <p:sp>
        <p:nvSpPr>
          <p:cNvPr id="7" name="灯片编号占位符 6"/>
          <p:cNvSpPr>
            <a:spLocks noGrp="1"/>
          </p:cNvSpPr>
          <p:nvPr>
            <p:ph type="sldNum" sz="quarter" idx="12"/>
          </p:nvPr>
        </p:nvSpPr>
        <p:spPr/>
        <p:txBody>
          <a:bodyPr/>
          <a:lstStyle/>
          <a:p>
            <a:pPr defTabSz="1219200"/>
            <a:fld id="{64E61AC8-6B47-410C-BEAF-8406C426C55A}" type="slidenum">
              <a:rPr lang="zh-CN" altLang="en-US" smtClean="0"/>
              <a:t>‹#›</a:t>
            </a:fld>
            <a:endParaRPr lang="zh-CN" altLang="en-US"/>
          </a:p>
        </p:txBody>
      </p:sp>
      <p:sp>
        <p:nvSpPr>
          <p:cNvPr id="9" name="内容占位符 8"/>
          <p:cNvSpPr>
            <a:spLocks noGrp="1"/>
          </p:cNvSpPr>
          <p:nvPr>
            <p:ph sz="quarter" idx="1"/>
          </p:nvPr>
        </p:nvSpPr>
        <p:spPr>
          <a:xfrm>
            <a:off x="1219200" y="1447800"/>
            <a:ext cx="4998720" cy="45720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6578600" y="1447800"/>
            <a:ext cx="4998720" cy="45720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19200" y="273051"/>
            <a:ext cx="10363200" cy="1143000"/>
          </a:xfrm>
        </p:spPr>
        <p:txBody>
          <a:bodyPr anchor="b" anchorCtr="0"/>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3200" b="1">
                <a:solidFill>
                  <a:schemeClr val="accent1"/>
                </a:solidFill>
                <a:latin typeface="+mj-lt"/>
                <a:ea typeface="+mj-ea"/>
                <a:cs typeface="+mj-cs"/>
              </a:defRPr>
            </a:lvl1pPr>
            <a:lvl2pPr>
              <a:buNone/>
              <a:defRPr sz="2665" b="1"/>
            </a:lvl2pPr>
            <a:lvl3pPr>
              <a:buNone/>
              <a:defRPr sz="2400" b="1"/>
            </a:lvl3pPr>
            <a:lvl4pPr>
              <a:buNone/>
              <a:defRPr sz="2135" b="1"/>
            </a:lvl4pPr>
            <a:lvl5pPr>
              <a:buNone/>
              <a:defRPr sz="2135"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3200" b="1">
                <a:solidFill>
                  <a:schemeClr val="accent1"/>
                </a:solidFill>
                <a:latin typeface="+mj-lt"/>
                <a:ea typeface="+mj-ea"/>
                <a:cs typeface="+mj-cs"/>
              </a:defRPr>
            </a:lvl1pPr>
            <a:lvl2pPr>
              <a:buNone/>
              <a:defRPr sz="2665" b="1"/>
            </a:lvl2pPr>
            <a:lvl3pPr>
              <a:buNone/>
              <a:defRPr sz="2400" b="1"/>
            </a:lvl3pPr>
            <a:lvl4pPr>
              <a:buNone/>
              <a:defRPr sz="2135" b="1"/>
            </a:lvl4pPr>
            <a:lvl5pPr>
              <a:buNone/>
              <a:defRPr sz="2135" b="1"/>
            </a:lvl5pPr>
          </a:lstStyle>
          <a:p>
            <a:pPr lvl="0" eaLnBrk="1" latinLnBrk="0" hangingPunct="1"/>
            <a:r>
              <a:rPr kumimoji="0" lang="zh-CN" altLang="en-US"/>
              <a:t>单击此处编辑母版文本样式</a:t>
            </a:r>
          </a:p>
        </p:txBody>
      </p:sp>
      <p:sp>
        <p:nvSpPr>
          <p:cNvPr id="7" name="日期占位符 6"/>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8" name="页脚占位符 7"/>
          <p:cNvSpPr>
            <a:spLocks noGrp="1"/>
          </p:cNvSpPr>
          <p:nvPr>
            <p:ph type="ftr" sz="quarter" idx="11"/>
          </p:nvPr>
        </p:nvSpPr>
        <p:spPr/>
        <p:txBody>
          <a:bodyPr/>
          <a:lstStyle/>
          <a:p>
            <a:pPr defTabSz="1219200"/>
            <a:endParaRPr lang="zh-CN" altLang="en-US">
              <a:solidFill>
                <a:srgbClr val="1F497D"/>
              </a:solidFill>
            </a:endParaRPr>
          </a:p>
        </p:txBody>
      </p:sp>
      <p:sp>
        <p:nvSpPr>
          <p:cNvPr id="9" name="灯片编号占位符 8"/>
          <p:cNvSpPr>
            <a:spLocks noGrp="1"/>
          </p:cNvSpPr>
          <p:nvPr>
            <p:ph type="sldNum" sz="quarter" idx="12"/>
          </p:nvPr>
        </p:nvSpPr>
        <p:spPr/>
        <p:txBody>
          <a:bodyPr/>
          <a:lstStyle/>
          <a:p>
            <a:pPr defTabSz="1219200"/>
            <a:fld id="{64E61AC8-6B47-410C-BEAF-8406C426C55A}" type="slidenum">
              <a:rPr lang="zh-CN" altLang="en-US" smtClean="0"/>
              <a:t>‹#›</a:t>
            </a:fld>
            <a:endParaRPr lang="zh-CN" altLang="en-US"/>
          </a:p>
        </p:txBody>
      </p:sp>
      <p:sp>
        <p:nvSpPr>
          <p:cNvPr id="11" name="内容占位符 10"/>
          <p:cNvSpPr>
            <a:spLocks noGrp="1"/>
          </p:cNvSpPr>
          <p:nvPr>
            <p:ph sz="half" idx="2"/>
          </p:nvPr>
        </p:nvSpPr>
        <p:spPr>
          <a:xfrm>
            <a:off x="1219200" y="2247900"/>
            <a:ext cx="4978400" cy="38862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half" idx="4"/>
          </p:nvPr>
        </p:nvSpPr>
        <p:spPr>
          <a:xfrm>
            <a:off x="6604000" y="2247900"/>
            <a:ext cx="4978400" cy="38862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4" name="页脚占位符 3"/>
          <p:cNvSpPr>
            <a:spLocks noGrp="1"/>
          </p:cNvSpPr>
          <p:nvPr>
            <p:ph type="ftr" sz="quarter" idx="11"/>
          </p:nvPr>
        </p:nvSpPr>
        <p:spPr/>
        <p:txBody>
          <a:bodyPr/>
          <a:lstStyle/>
          <a:p>
            <a:pPr defTabSz="1219200"/>
            <a:endParaRPr lang="zh-CN" altLang="en-US">
              <a:solidFill>
                <a:srgbClr val="1F497D"/>
              </a:solidFill>
            </a:endParaRPr>
          </a:p>
        </p:txBody>
      </p:sp>
      <p:sp>
        <p:nvSpPr>
          <p:cNvPr id="5" name="灯片编号占位符 4"/>
          <p:cNvSpPr>
            <a:spLocks noGrp="1"/>
          </p:cNvSpPr>
          <p:nvPr>
            <p:ph type="sldNum" sz="quarter" idx="12"/>
          </p:nvPr>
        </p:nvSpPr>
        <p:spPr/>
        <p:txBody>
          <a:bodyPr/>
          <a:lstStyle/>
          <a:p>
            <a:pPr defTabSz="1219200"/>
            <a:fld id="{64E61AC8-6B47-410C-BEAF-8406C426C55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3" name="页脚占位符 2"/>
          <p:cNvSpPr>
            <a:spLocks noGrp="1"/>
          </p:cNvSpPr>
          <p:nvPr>
            <p:ph type="ftr" sz="quarter" idx="11"/>
          </p:nvPr>
        </p:nvSpPr>
        <p:spPr/>
        <p:txBody>
          <a:bodyPr/>
          <a:lstStyle/>
          <a:p>
            <a:pPr defTabSz="1219200"/>
            <a:endParaRPr lang="zh-CN" altLang="en-US">
              <a:solidFill>
                <a:srgbClr val="1F497D"/>
              </a:solidFill>
            </a:endParaRPr>
          </a:p>
        </p:txBody>
      </p:sp>
      <p:sp>
        <p:nvSpPr>
          <p:cNvPr id="4" name="灯片编号占位符 3"/>
          <p:cNvSpPr>
            <a:spLocks noGrp="1"/>
          </p:cNvSpPr>
          <p:nvPr>
            <p:ph type="sldNum" sz="quarter" idx="12"/>
          </p:nvPr>
        </p:nvSpPr>
        <p:spPr/>
        <p:txBody>
          <a:bodyPr/>
          <a:lstStyle/>
          <a:p>
            <a:pPr defTabSz="1219200"/>
            <a:fld id="{64E61AC8-6B47-410C-BEAF-8406C426C55A}"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useBgFill="1">
        <p:nvSpPr>
          <p:cNvPr id="9" name="圆角矩形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2" name="标题 1"/>
          <p:cNvSpPr>
            <a:spLocks noGrp="1"/>
          </p:cNvSpPr>
          <p:nvPr>
            <p:ph type="title"/>
          </p:nvPr>
        </p:nvSpPr>
        <p:spPr>
          <a:xfrm>
            <a:off x="1219200" y="273051"/>
            <a:ext cx="10363200" cy="1143000"/>
          </a:xfrm>
        </p:spPr>
        <p:txBody>
          <a:bodyPr anchor="b" anchorCtr="0"/>
          <a:lstStyle>
            <a:lvl1pPr algn="l">
              <a:buNone/>
              <a:defRPr sz="5335" b="0"/>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1219200" y="1600200"/>
            <a:ext cx="2540000" cy="4495800"/>
          </a:xfrm>
        </p:spPr>
        <p:txBody>
          <a:bodyPr/>
          <a:lstStyle>
            <a:lvl1pPr marL="0" indent="0">
              <a:buNone/>
              <a:defRPr sz="2400"/>
            </a:lvl1pPr>
            <a:lvl2pPr>
              <a:buNone/>
              <a:defRPr sz="1600"/>
            </a:lvl2pPr>
            <a:lvl3pPr>
              <a:buNone/>
              <a:defRPr sz="1335"/>
            </a:lvl3pPr>
            <a:lvl4pPr>
              <a:buNone/>
              <a:defRPr sz="1200"/>
            </a:lvl4pPr>
            <a:lvl5pPr>
              <a:buNone/>
              <a:defRPr sz="12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6" name="页脚占位符 5"/>
          <p:cNvSpPr>
            <a:spLocks noGrp="1"/>
          </p:cNvSpPr>
          <p:nvPr>
            <p:ph type="ftr" sz="quarter" idx="11"/>
          </p:nvPr>
        </p:nvSpPr>
        <p:spPr/>
        <p:txBody>
          <a:bodyPr/>
          <a:lstStyle/>
          <a:p>
            <a:pPr defTabSz="1219200"/>
            <a:endParaRPr lang="zh-CN" altLang="en-US">
              <a:solidFill>
                <a:srgbClr val="1F497D"/>
              </a:solidFill>
            </a:endParaRPr>
          </a:p>
        </p:txBody>
      </p:sp>
      <p:sp>
        <p:nvSpPr>
          <p:cNvPr id="7" name="灯片编号占位符 6"/>
          <p:cNvSpPr>
            <a:spLocks noGrp="1"/>
          </p:cNvSpPr>
          <p:nvPr>
            <p:ph type="sldNum" sz="quarter" idx="12"/>
          </p:nvPr>
        </p:nvSpPr>
        <p:spPr/>
        <p:txBody>
          <a:bodyPr/>
          <a:lstStyle/>
          <a:p>
            <a:pPr defTabSz="1219200"/>
            <a:fld id="{64E61AC8-6B47-410C-BEAF-8406C426C55A}" type="slidenum">
              <a:rPr lang="zh-CN" altLang="en-US" smtClean="0"/>
              <a:t>‹#›</a:t>
            </a:fld>
            <a:endParaRPr lang="zh-CN" altLang="en-US"/>
          </a:p>
        </p:txBody>
      </p:sp>
      <p:sp>
        <p:nvSpPr>
          <p:cNvPr id="11" name="内容占位符 10"/>
          <p:cNvSpPr>
            <a:spLocks noGrp="1"/>
          </p:cNvSpPr>
          <p:nvPr>
            <p:ph sz="quarter" idx="1"/>
          </p:nvPr>
        </p:nvSpPr>
        <p:spPr>
          <a:xfrm>
            <a:off x="3962400" y="1600200"/>
            <a:ext cx="7620000" cy="4495800"/>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4900551"/>
            <a:ext cx="9753600" cy="522288"/>
          </a:xfrm>
        </p:spPr>
        <p:txBody>
          <a:bodyPr anchor="ctr">
            <a:noAutofit/>
          </a:bodyPr>
          <a:lstStyle>
            <a:lvl1pPr algn="l">
              <a:buNone/>
              <a:defRPr sz="3735" b="0"/>
            </a:lvl1pPr>
          </a:lstStyle>
          <a:p>
            <a:r>
              <a:rPr kumimoji="0" lang="zh-CN" altLang="en-US"/>
              <a:t>单击此处编辑母版标题样式</a:t>
            </a:r>
            <a:endParaRPr kumimoji="0" lang="en-US"/>
          </a:p>
        </p:txBody>
      </p:sp>
      <p:sp>
        <p:nvSpPr>
          <p:cNvPr id="4" name="文本占位符 3"/>
          <p:cNvSpPr>
            <a:spLocks noGrp="1"/>
          </p:cNvSpPr>
          <p:nvPr>
            <p:ph type="body" sz="half" idx="2"/>
          </p:nvPr>
        </p:nvSpPr>
        <p:spPr>
          <a:xfrm>
            <a:off x="1219200" y="5445825"/>
            <a:ext cx="9753600" cy="685800"/>
          </a:xfrm>
        </p:spPr>
        <p:txBody>
          <a:bodyPr/>
          <a:lstStyle>
            <a:lvl1pPr marL="0" indent="0">
              <a:buFontTx/>
              <a:buNone/>
              <a:defRPr sz="2135"/>
            </a:lvl1pPr>
            <a:lvl2pPr>
              <a:defRPr sz="1600"/>
            </a:lvl2pPr>
            <a:lvl3pPr>
              <a:defRPr sz="1335"/>
            </a:lvl3pPr>
            <a:lvl4pPr>
              <a:defRPr sz="1200"/>
            </a:lvl4pPr>
            <a:lvl5pPr>
              <a:defRPr sz="12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6" name="页脚占位符 5"/>
          <p:cNvSpPr>
            <a:spLocks noGrp="1"/>
          </p:cNvSpPr>
          <p:nvPr>
            <p:ph type="ftr" sz="quarter" idx="11"/>
          </p:nvPr>
        </p:nvSpPr>
        <p:spPr>
          <a:xfrm>
            <a:off x="1219200" y="6172200"/>
            <a:ext cx="5181600" cy="457200"/>
          </a:xfrm>
        </p:spPr>
        <p:txBody>
          <a:bodyPr/>
          <a:lstStyle/>
          <a:p>
            <a:pPr defTabSz="1219200"/>
            <a:endParaRPr lang="zh-CN" altLang="en-US">
              <a:solidFill>
                <a:srgbClr val="1F497D"/>
              </a:solidFill>
            </a:endParaRPr>
          </a:p>
        </p:txBody>
      </p:sp>
      <p:sp>
        <p:nvSpPr>
          <p:cNvPr id="7" name="灯片编号占位符 6"/>
          <p:cNvSpPr>
            <a:spLocks noGrp="1"/>
          </p:cNvSpPr>
          <p:nvPr>
            <p:ph type="sldNum" sz="quarter" idx="12"/>
          </p:nvPr>
        </p:nvSpPr>
        <p:spPr>
          <a:xfrm>
            <a:off x="195072" y="6208776"/>
            <a:ext cx="609600" cy="457200"/>
          </a:xfrm>
        </p:spPr>
        <p:txBody>
          <a:bodyPr/>
          <a:lstStyle/>
          <a:p>
            <a:pPr defTabSz="1219200"/>
            <a:fld id="{64E61AC8-6B47-410C-BEAF-8406C426C55A}" type="slidenum">
              <a:rPr lang="zh-CN" altLang="en-US" smtClean="0"/>
              <a:t>‹#›</a:t>
            </a:fld>
            <a:endParaRPr lang="zh-CN" altLang="en-US"/>
          </a:p>
        </p:txBody>
      </p:sp>
      <p:sp>
        <p:nvSpPr>
          <p:cNvPr id="11" name="矩形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12" name="矩形 11"/>
          <p:cNvSpPr/>
          <p:nvPr/>
        </p:nvSpPr>
        <p:spPr>
          <a:xfrm>
            <a:off x="91347" y="4650477"/>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13" name="矩形 12"/>
          <p:cNvSpPr/>
          <p:nvPr/>
        </p:nvSpPr>
        <p:spPr>
          <a:xfrm>
            <a:off x="91350" y="4773227"/>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3" name="图片占位符 2"/>
          <p:cNvSpPr>
            <a:spLocks noGrp="1"/>
          </p:cNvSpPr>
          <p:nvPr>
            <p:ph type="pic" idx="1"/>
          </p:nvPr>
        </p:nvSpPr>
        <p:spPr>
          <a:xfrm>
            <a:off x="91081"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4265"/>
            </a:lvl1pPr>
          </a:lstStyle>
          <a:p>
            <a:r>
              <a:rPr kumimoji="0" lang="zh-CN" altLang="en-US"/>
              <a:t>单击图标添加图片</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5" name="页脚占位符 4"/>
          <p:cNvSpPr>
            <a:spLocks noGrp="1"/>
          </p:cNvSpPr>
          <p:nvPr>
            <p:ph type="ftr" sz="quarter" idx="11"/>
          </p:nvPr>
        </p:nvSpPr>
        <p:spPr/>
        <p:txBody>
          <a:bodyPr/>
          <a:lstStyle/>
          <a:p>
            <a:pPr defTabSz="1219200"/>
            <a:endParaRPr lang="zh-CN" altLang="en-US">
              <a:solidFill>
                <a:srgbClr val="1F497D"/>
              </a:solidFill>
            </a:endParaRPr>
          </a:p>
        </p:txBody>
      </p:sp>
      <p:sp>
        <p:nvSpPr>
          <p:cNvPr id="6" name="灯片编号占位符 5"/>
          <p:cNvSpPr>
            <a:spLocks noGrp="1"/>
          </p:cNvSpPr>
          <p:nvPr>
            <p:ph type="sldNum" sz="quarter" idx="12"/>
          </p:nvPr>
        </p:nvSpPr>
        <p:spPr/>
        <p:txBody>
          <a:bodyPr/>
          <a:lstStyle/>
          <a:p>
            <a:pPr defTabSz="1219200"/>
            <a:fld id="{64E61AC8-6B47-410C-BEAF-8406C426C55A}"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68224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1219200" y="274640"/>
            <a:ext cx="74168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5" name="页脚占位符 4"/>
          <p:cNvSpPr>
            <a:spLocks noGrp="1"/>
          </p:cNvSpPr>
          <p:nvPr>
            <p:ph type="ftr" sz="quarter" idx="11"/>
          </p:nvPr>
        </p:nvSpPr>
        <p:spPr/>
        <p:txBody>
          <a:bodyPr/>
          <a:lstStyle/>
          <a:p>
            <a:pPr defTabSz="1219200"/>
            <a:endParaRPr lang="zh-CN" altLang="en-US">
              <a:solidFill>
                <a:srgbClr val="1F497D"/>
              </a:solidFill>
            </a:endParaRPr>
          </a:p>
        </p:txBody>
      </p:sp>
      <p:sp>
        <p:nvSpPr>
          <p:cNvPr id="6" name="灯片编号占位符 5"/>
          <p:cNvSpPr>
            <a:spLocks noGrp="1"/>
          </p:cNvSpPr>
          <p:nvPr>
            <p:ph type="sldNum" sz="quarter" idx="12"/>
          </p:nvPr>
        </p:nvSpPr>
        <p:spPr/>
        <p:txBody>
          <a:bodyPr/>
          <a:lstStyle/>
          <a:p>
            <a:pPr defTabSz="1219200"/>
            <a:fld id="{64E61AC8-6B47-410C-BEAF-8406C426C55A}"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10"/>
          <p:cNvSpPr/>
          <p:nvPr/>
        </p:nvSpPr>
        <p:spPr>
          <a:xfrm>
            <a:off x="999067" y="2438404"/>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Cambria" panose="02040503050406030204" pitchFamily="18" charset="0"/>
              <a:ea typeface="华文楷体"/>
              <a:cs typeface="+mn-cs"/>
            </a:endParaRPr>
          </a:p>
        </p:txBody>
      </p:sp>
      <p:sp>
        <p:nvSpPr>
          <p:cNvPr id="5" name="Rectangle 11"/>
          <p:cNvSpPr/>
          <p:nvPr/>
        </p:nvSpPr>
        <p:spPr>
          <a:xfrm>
            <a:off x="304800" y="673898"/>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3600" b="0" i="0" u="none" strike="noStrike" kern="1200" cap="none" spc="0" normalizeH="0" baseline="0" noProof="0">
              <a:ln>
                <a:noFill/>
              </a:ln>
              <a:solidFill>
                <a:srgbClr val="FFFFFF"/>
              </a:solidFill>
              <a:effectLst/>
              <a:uLnTx/>
              <a:uFillTx/>
              <a:latin typeface="Cambria" panose="02040503050406030204" pitchFamily="18" charset="0"/>
              <a:ea typeface="华文楷体"/>
              <a:cs typeface="+mn-cs"/>
            </a:endParaRPr>
          </a:p>
        </p:txBody>
      </p:sp>
      <p:sp>
        <p:nvSpPr>
          <p:cNvPr id="6" name="Rectangle 14"/>
          <p:cNvSpPr/>
          <p:nvPr/>
        </p:nvSpPr>
        <p:spPr>
          <a:xfrm>
            <a:off x="999067" y="2438404"/>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Cambria" panose="02040503050406030204" pitchFamily="18" charset="0"/>
              <a:ea typeface="华文楷体"/>
              <a:cs typeface="+mn-cs"/>
            </a:endParaRPr>
          </a:p>
        </p:txBody>
      </p:sp>
      <p:sp>
        <p:nvSpPr>
          <p:cNvPr id="7" name="Rectangle 15"/>
          <p:cNvSpPr/>
          <p:nvPr/>
        </p:nvSpPr>
        <p:spPr>
          <a:xfrm>
            <a:off x="359807" y="665099"/>
            <a:ext cx="187820" cy="731231"/>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Cambria" panose="02040503050406030204" pitchFamily="18" charset="0"/>
              <a:ea typeface="华文楷体"/>
              <a:cs typeface="+mn-cs"/>
            </a:endParaRPr>
          </a:p>
        </p:txBody>
      </p:sp>
      <p:sp>
        <p:nvSpPr>
          <p:cNvPr id="8" name="Title 7"/>
          <p:cNvSpPr>
            <a:spLocks noGrp="1"/>
          </p:cNvSpPr>
          <p:nvPr>
            <p:ph type="ctrTitle"/>
          </p:nvPr>
        </p:nvSpPr>
        <p:spPr>
          <a:xfrm>
            <a:off x="1418167" y="2676528"/>
            <a:ext cx="9144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563006" y="726667"/>
            <a:ext cx="6853796"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946403" y="4800600"/>
            <a:ext cx="6737351"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999067" y="2438404"/>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Cambria" panose="02040503050406030204" pitchFamily="18" charset="0"/>
              <a:ea typeface="华文楷体"/>
              <a:cs typeface="+mn-cs"/>
            </a:endParaRPr>
          </a:p>
        </p:txBody>
      </p:sp>
      <p:sp>
        <p:nvSpPr>
          <p:cNvPr id="6" name="Rectangle 14"/>
          <p:cNvSpPr/>
          <p:nvPr/>
        </p:nvSpPr>
        <p:spPr>
          <a:xfrm>
            <a:off x="999067" y="2438404"/>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FFFF"/>
              </a:solidFill>
              <a:effectLst/>
              <a:uLnTx/>
              <a:uFillTx/>
              <a:latin typeface="Cambria" panose="02040503050406030204" pitchFamily="18" charset="0"/>
              <a:ea typeface="华文楷体"/>
              <a:cs typeface="+mn-cs"/>
            </a:endParaRPr>
          </a:p>
        </p:txBody>
      </p:sp>
      <p:sp>
        <p:nvSpPr>
          <p:cNvPr id="8" name="Title 7"/>
          <p:cNvSpPr>
            <a:spLocks noGrp="1"/>
          </p:cNvSpPr>
          <p:nvPr>
            <p:ph type="ctrTitle"/>
          </p:nvPr>
        </p:nvSpPr>
        <p:spPr>
          <a:xfrm>
            <a:off x="1418167" y="2676528"/>
            <a:ext cx="9144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5388864"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6176264" y="1216152"/>
            <a:ext cx="5388864"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62992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4876800" y="3048005"/>
            <a:ext cx="3048000"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0" i="0" u="none" strike="noStrike" kern="1200" cap="none" spc="0" normalizeH="0" baseline="0" noProof="0" dirty="0">
                <a:ln>
                  <a:noFill/>
                </a:ln>
                <a:solidFill>
                  <a:srgbClr val="2A4A75"/>
                </a:solidFill>
                <a:effectLst/>
                <a:uLnTx/>
                <a:uFillTx/>
                <a:latin typeface="华文楷体" panose="02010600040101010101" pitchFamily="2" charset="-122"/>
                <a:ea typeface="华文楷体" panose="02010600040101010101" pitchFamily="2" charset="-122"/>
                <a:cs typeface="Arial" panose="02080604020202020204" pitchFamily="34" charset="0"/>
              </a:rPr>
              <a:t>谢  谢</a:t>
            </a:r>
            <a:endParaRPr kumimoji="0" lang="en-US" altLang="zh-CN" sz="3600" b="0" i="0" u="none" strike="noStrike" kern="1200" cap="none" spc="0" normalizeH="0" baseline="0" noProof="0" dirty="0">
              <a:ln>
                <a:noFill/>
              </a:ln>
              <a:solidFill>
                <a:srgbClr val="2A4A75"/>
              </a:solidFill>
              <a:effectLst/>
              <a:uLnTx/>
              <a:uFillTx/>
              <a:latin typeface="华文楷体" panose="02010600040101010101" pitchFamily="2" charset="-122"/>
              <a:ea typeface="华文楷体" panose="02010600040101010101" pitchFamily="2" charset="-122"/>
              <a:cs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FAB73BC-B049-4115-A692-8D63A059BFB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anose="050201020105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anose="050201020105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anose="050201020105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FAB73BC-B049-4115-A692-8D63A059BFB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anose="050201020105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anose="050201020105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anose="050201020105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useBgFill="1">
        <p:nvSpPr>
          <p:cNvPr id="8" name="圆角矩形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Perpetua"/>
              <a:ea typeface="+mn-ea"/>
              <a:cs typeface="+mn-cs"/>
            </a:endParaRPr>
          </a:p>
        </p:txBody>
      </p:sp>
      <p:sp>
        <p:nvSpPr>
          <p:cNvPr id="22" name="标题占位符 21"/>
          <p:cNvSpPr>
            <a:spLocks noGrp="1"/>
          </p:cNvSpPr>
          <p:nvPr>
            <p:ph type="title"/>
          </p:nvPr>
        </p:nvSpPr>
        <p:spPr>
          <a:xfrm>
            <a:off x="1219200" y="274637"/>
            <a:ext cx="10363200" cy="1143000"/>
          </a:xfrm>
          <a:prstGeom prst="rect">
            <a:avLst/>
          </a:prstGeom>
        </p:spPr>
        <p:txBody>
          <a:bodyPr bIns="91440"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8229600" y="6191249"/>
            <a:ext cx="3302000" cy="476251"/>
          </a:xfrm>
          <a:prstGeom prst="rect">
            <a:avLst/>
          </a:prstGeom>
        </p:spPr>
        <p:txBody>
          <a:bodyPr anchor="ctr" anchorCtr="0"/>
          <a:lstStyle>
            <a:lvl1pPr algn="r" eaLnBrk="1" latinLnBrk="0" hangingPunct="1">
              <a:defRPr kumimoji="0" sz="1865">
                <a:solidFill>
                  <a:schemeClr val="tx2"/>
                </a:solidFill>
              </a:defRPr>
            </a:lvl1pPr>
          </a:lstStyle>
          <a:p>
            <a:pPr defTabSz="1219200"/>
            <a:fld id="{09596AB0-AF8E-4B5C-A109-CC4A2D6338A6}" type="datetimeFigureOut">
              <a:rPr lang="zh-CN" altLang="en-US" smtClean="0">
                <a:solidFill>
                  <a:srgbClr val="1F497D"/>
                </a:solidFill>
              </a:rPr>
              <a:t>2025/6/9</a:t>
            </a:fld>
            <a:endParaRPr lang="zh-CN" altLang="en-US">
              <a:solidFill>
                <a:srgbClr val="1F497D"/>
              </a:solidFill>
            </a:endParaRPr>
          </a:p>
        </p:txBody>
      </p:sp>
      <p:sp>
        <p:nvSpPr>
          <p:cNvPr id="3" name="页脚占位符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865">
                <a:solidFill>
                  <a:schemeClr val="tx2"/>
                </a:solidFill>
              </a:defRPr>
            </a:lvl1pPr>
          </a:lstStyle>
          <a:p>
            <a:pPr defTabSz="1219200"/>
            <a:endParaRPr lang="zh-CN" altLang="en-US">
              <a:solidFill>
                <a:srgbClr val="1F497D"/>
              </a:solidFill>
            </a:endParaRPr>
          </a:p>
        </p:txBody>
      </p:sp>
      <p:sp>
        <p:nvSpPr>
          <p:cNvPr id="23" name="灯片编号占位符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865">
                <a:solidFill>
                  <a:srgbClr val="FFFFFF"/>
                </a:solidFill>
                <a:latin typeface="+mj-lt"/>
                <a:ea typeface="+mj-ea"/>
                <a:cs typeface="+mj-cs"/>
              </a:defRPr>
            </a:lvl1pPr>
          </a:lstStyle>
          <a:p>
            <a:pPr defTabSz="1219200"/>
            <a:fld id="{64E61AC8-6B47-410C-BEAF-8406C426C55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rtl="0" eaLnBrk="1" latinLnBrk="0" hangingPunct="1">
        <a:spcBef>
          <a:spcPct val="0"/>
        </a:spcBef>
        <a:buNone/>
        <a:defRPr kumimoji="0" sz="5335" kern="1200">
          <a:solidFill>
            <a:schemeClr val="tx2"/>
          </a:solidFill>
          <a:latin typeface="+mj-lt"/>
          <a:ea typeface="+mj-ea"/>
          <a:cs typeface="+mj-cs"/>
        </a:defRPr>
      </a:lvl1pPr>
    </p:titleStyle>
    <p:bodyStyle>
      <a:lvl1pPr marL="365760" indent="-365760" algn="l" rtl="0" eaLnBrk="1" latinLnBrk="0" hangingPunct="1">
        <a:spcBef>
          <a:spcPts val="775"/>
        </a:spcBef>
        <a:buClr>
          <a:schemeClr val="accent1"/>
        </a:buClr>
        <a:buSzPct val="85000"/>
        <a:buFont typeface="Wingdings 2" panose="05020102010507070707"/>
        <a:buChar char=""/>
        <a:defRPr kumimoji="0" sz="3465" kern="1200">
          <a:solidFill>
            <a:schemeClr val="tx1"/>
          </a:solidFill>
          <a:latin typeface="+mn-lt"/>
          <a:ea typeface="+mn-ea"/>
          <a:cs typeface="+mn-cs"/>
        </a:defRPr>
      </a:lvl1pPr>
      <a:lvl2pPr marL="731520" indent="-304800" algn="l" rtl="0" eaLnBrk="1" latinLnBrk="0" hangingPunct="1">
        <a:spcBef>
          <a:spcPts val="495"/>
        </a:spcBef>
        <a:buClr>
          <a:schemeClr val="accent2"/>
        </a:buClr>
        <a:buSzPct val="85000"/>
        <a:buFont typeface="Wingdings 2" panose="05020102010507070707"/>
        <a:buChar char=""/>
        <a:defRPr kumimoji="0" sz="3200" kern="1200">
          <a:solidFill>
            <a:schemeClr val="tx1"/>
          </a:solidFill>
          <a:latin typeface="+mn-lt"/>
          <a:ea typeface="+mn-ea"/>
          <a:cs typeface="+mn-cs"/>
        </a:defRPr>
      </a:lvl2pPr>
      <a:lvl3pPr marL="1097280" indent="-304800" algn="l" rtl="0" eaLnBrk="1" latinLnBrk="0" hangingPunct="1">
        <a:spcBef>
          <a:spcPts val="495"/>
        </a:spcBef>
        <a:buClr>
          <a:schemeClr val="accent1">
            <a:tint val="60000"/>
          </a:schemeClr>
        </a:buClr>
        <a:buSzPct val="85000"/>
        <a:buFont typeface="Wingdings 2" panose="05020102010507070707"/>
        <a:buChar char=""/>
        <a:defRPr kumimoji="0" sz="2665" kern="1200">
          <a:solidFill>
            <a:schemeClr val="tx1"/>
          </a:solidFill>
          <a:latin typeface="+mn-lt"/>
          <a:ea typeface="+mn-ea"/>
          <a:cs typeface="+mn-cs"/>
        </a:defRPr>
      </a:lvl3pPr>
      <a:lvl4pPr marL="1463040" indent="-304800" algn="l" rtl="0" eaLnBrk="1" latinLnBrk="0" hangingPunct="1">
        <a:spcBef>
          <a:spcPts val="495"/>
        </a:spcBef>
        <a:buClr>
          <a:schemeClr val="accent3"/>
        </a:buClr>
        <a:buSzPct val="80000"/>
        <a:buFont typeface="Wingdings 2" panose="05020102010507070707"/>
        <a:buChar char=""/>
        <a:defRPr kumimoji="0" sz="2665" kern="1200">
          <a:solidFill>
            <a:schemeClr val="tx1"/>
          </a:solidFill>
          <a:latin typeface="+mn-lt"/>
          <a:ea typeface="+mn-ea"/>
          <a:cs typeface="+mn-cs"/>
        </a:defRPr>
      </a:lvl4pPr>
      <a:lvl5pPr marL="1828800" indent="-304800" algn="l" rtl="0" eaLnBrk="1" latinLnBrk="0" hangingPunct="1">
        <a:spcBef>
          <a:spcPts val="495"/>
        </a:spcBef>
        <a:buClr>
          <a:schemeClr val="accent3"/>
        </a:buClr>
        <a:buFontTx/>
        <a:buChar char="o"/>
        <a:defRPr kumimoji="0" sz="2665" kern="1200">
          <a:solidFill>
            <a:schemeClr val="tx1"/>
          </a:solidFill>
          <a:latin typeface="+mn-lt"/>
          <a:ea typeface="+mn-ea"/>
          <a:cs typeface="+mn-cs"/>
        </a:defRPr>
      </a:lvl5pPr>
      <a:lvl6pPr marL="2194560" indent="-304800" algn="l" rtl="0" eaLnBrk="1" latinLnBrk="0" hangingPunct="1">
        <a:spcBef>
          <a:spcPts val="495"/>
        </a:spcBef>
        <a:buClr>
          <a:schemeClr val="accent3"/>
        </a:buClr>
        <a:buChar char="•"/>
        <a:defRPr kumimoji="0" sz="2400" kern="1200" baseline="0">
          <a:solidFill>
            <a:schemeClr val="tx1"/>
          </a:solidFill>
          <a:latin typeface="+mn-lt"/>
          <a:ea typeface="+mn-ea"/>
          <a:cs typeface="+mn-cs"/>
        </a:defRPr>
      </a:lvl6pPr>
      <a:lvl7pPr marL="2560320" indent="-304800" algn="l" rtl="0" eaLnBrk="1" latinLnBrk="0" hangingPunct="1">
        <a:spcBef>
          <a:spcPts val="495"/>
        </a:spcBef>
        <a:buClr>
          <a:schemeClr val="accent2"/>
        </a:buClr>
        <a:buChar char="•"/>
        <a:defRPr kumimoji="0" sz="2400" kern="1200">
          <a:solidFill>
            <a:schemeClr val="tx1"/>
          </a:solidFill>
          <a:latin typeface="+mn-lt"/>
          <a:ea typeface="+mn-ea"/>
          <a:cs typeface="+mn-cs"/>
        </a:defRPr>
      </a:lvl7pPr>
      <a:lvl8pPr marL="2926080" indent="-304800" algn="l" rtl="0" eaLnBrk="1" latinLnBrk="0" hangingPunct="1">
        <a:spcBef>
          <a:spcPts val="495"/>
        </a:spcBef>
        <a:buClr>
          <a:schemeClr val="accent1">
            <a:tint val="60000"/>
          </a:schemeClr>
        </a:buClr>
        <a:buChar char="•"/>
        <a:defRPr kumimoji="0" sz="2400" kern="1200">
          <a:solidFill>
            <a:schemeClr val="tx1"/>
          </a:solidFill>
          <a:latin typeface="+mn-lt"/>
          <a:ea typeface="+mn-ea"/>
          <a:cs typeface="+mn-cs"/>
        </a:defRPr>
      </a:lvl8pPr>
      <a:lvl9pPr marL="3291840" indent="-304800" algn="l" rtl="0" eaLnBrk="1" latinLnBrk="0" hangingPunct="1">
        <a:spcBef>
          <a:spcPts val="495"/>
        </a:spcBef>
        <a:buClr>
          <a:schemeClr val="accent2">
            <a:tint val="60000"/>
          </a:schemeClr>
        </a:buClr>
        <a:buChar char="•"/>
        <a:defRPr kumimoji="0" sz="24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9600" algn="l" rtl="0" eaLnBrk="1" latinLnBrk="0" hangingPunct="1">
        <a:defRPr kumimoji="0" kern="1200">
          <a:solidFill>
            <a:schemeClr val="tx1"/>
          </a:solidFill>
          <a:latin typeface="+mn-lt"/>
          <a:ea typeface="+mn-ea"/>
          <a:cs typeface="+mn-cs"/>
        </a:defRPr>
      </a:lvl2pPr>
      <a:lvl3pPr marL="1219200" algn="l" rtl="0" eaLnBrk="1" latinLnBrk="0" hangingPunct="1">
        <a:defRPr kumimoji="0" kern="1200">
          <a:solidFill>
            <a:schemeClr val="tx1"/>
          </a:solidFill>
          <a:latin typeface="+mn-lt"/>
          <a:ea typeface="+mn-ea"/>
          <a:cs typeface="+mn-cs"/>
        </a:defRPr>
      </a:lvl3pPr>
      <a:lvl4pPr marL="1828800" algn="l" rtl="0" eaLnBrk="1" latinLnBrk="0" hangingPunct="1">
        <a:defRPr kumimoji="0" kern="1200">
          <a:solidFill>
            <a:schemeClr val="tx1"/>
          </a:solidFill>
          <a:latin typeface="+mn-lt"/>
          <a:ea typeface="+mn-ea"/>
          <a:cs typeface="+mn-cs"/>
        </a:defRPr>
      </a:lvl4pPr>
      <a:lvl5pPr marL="2438400" algn="l" rtl="0" eaLnBrk="1" latinLnBrk="0" hangingPunct="1">
        <a:defRPr kumimoji="0" kern="1200">
          <a:solidFill>
            <a:schemeClr val="tx1"/>
          </a:solidFill>
          <a:latin typeface="+mn-lt"/>
          <a:ea typeface="+mn-ea"/>
          <a:cs typeface="+mn-cs"/>
        </a:defRPr>
      </a:lvl5pPr>
      <a:lvl6pPr marL="3048000" algn="l" rtl="0" eaLnBrk="1" latinLnBrk="0" hangingPunct="1">
        <a:defRPr kumimoji="0" kern="1200">
          <a:solidFill>
            <a:schemeClr val="tx1"/>
          </a:solidFill>
          <a:latin typeface="+mn-lt"/>
          <a:ea typeface="+mn-ea"/>
          <a:cs typeface="+mn-cs"/>
        </a:defRPr>
      </a:lvl6pPr>
      <a:lvl7pPr marL="3657600" algn="l" rtl="0" eaLnBrk="1" latinLnBrk="0" hangingPunct="1">
        <a:defRPr kumimoji="0" kern="1200">
          <a:solidFill>
            <a:schemeClr val="tx1"/>
          </a:solidFill>
          <a:latin typeface="+mn-lt"/>
          <a:ea typeface="+mn-ea"/>
          <a:cs typeface="+mn-cs"/>
        </a:defRPr>
      </a:lvl7pPr>
      <a:lvl8pPr marL="4267200" algn="l" rtl="0" eaLnBrk="1" latinLnBrk="0" hangingPunct="1">
        <a:defRPr kumimoji="0" kern="1200">
          <a:solidFill>
            <a:schemeClr val="tx1"/>
          </a:solidFill>
          <a:latin typeface="+mn-lt"/>
          <a:ea typeface="+mn-ea"/>
          <a:cs typeface="+mn-cs"/>
        </a:defRPr>
      </a:lvl8pPr>
      <a:lvl9pPr marL="48768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dirty="0"/>
              <a:t>Click to edit Master title style</a:t>
            </a:r>
          </a:p>
        </p:txBody>
      </p:sp>
      <p:sp>
        <p:nvSpPr>
          <p:cNvPr id="1027" name="Text Placeholder 12"/>
          <p:cNvSpPr>
            <a:spLocks noGrp="1"/>
          </p:cNvSpPr>
          <p:nvPr>
            <p:ph type="body" idx="1"/>
          </p:nvPr>
        </p:nvSpPr>
        <p:spPr bwMode="auto">
          <a:xfrm>
            <a:off x="609600" y="1219200"/>
            <a:ext cx="10972800" cy="491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609600" y="1143000"/>
            <a:ext cx="109728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2A4A75"/>
              </a:solidFill>
              <a:effectLst/>
              <a:uLnTx/>
              <a:uFillTx/>
              <a:latin typeface="Arial" panose="02080604020202020204" pitchFamily="34" charset="0"/>
              <a:ea typeface="华文楷体"/>
              <a:cs typeface="Arial" panose="02080604020202020204" pitchFamily="34" charset="0"/>
            </a:endParaRPr>
          </a:p>
        </p:txBody>
      </p:sp>
      <p:sp>
        <p:nvSpPr>
          <p:cNvPr id="15" name="Straight Connector 27"/>
          <p:cNvSpPr>
            <a:spLocks noChangeShapeType="1"/>
          </p:cNvSpPr>
          <p:nvPr userDrawn="1"/>
        </p:nvSpPr>
        <p:spPr bwMode="auto">
          <a:xfrm>
            <a:off x="609600" y="6353175"/>
            <a:ext cx="109728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2A4A75"/>
              </a:solidFill>
              <a:effectLst/>
              <a:uLnTx/>
              <a:uFillTx/>
              <a:latin typeface="华文楷体"/>
              <a:ea typeface="华文楷体"/>
              <a:cs typeface="Arial" panose="02080604020202020204" pitchFamily="34" charset="0"/>
            </a:endParaRPr>
          </a:p>
        </p:txBody>
      </p:sp>
      <p:sp>
        <p:nvSpPr>
          <p:cNvPr id="16" name="Footer Placeholder 2"/>
          <p:cNvSpPr txBox="1"/>
          <p:nvPr userDrawn="1"/>
        </p:nvSpPr>
        <p:spPr>
          <a:xfrm>
            <a:off x="4064000" y="6362438"/>
            <a:ext cx="3962400" cy="365125"/>
          </a:xfrm>
          <a:prstGeom prst="rect">
            <a:avLst/>
          </a:prstGeom>
        </p:spPr>
        <p:txBody>
          <a:bodyPr vert="horz" wrap="square" lIns="68580" tIns="34291" rIns="68580" bIns="34291"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80604020202020204" pitchFamily="34" charset="0"/>
              </a:defRPr>
            </a:lvl1pPr>
            <a:lvl2pPr marL="457200" algn="l" rtl="0" eaLnBrk="0" fontAlgn="base" hangingPunct="0">
              <a:spcBef>
                <a:spcPct val="0"/>
              </a:spcBef>
              <a:spcAft>
                <a:spcPct val="0"/>
              </a:spcAft>
              <a:defRPr kern="1200">
                <a:solidFill>
                  <a:schemeClr val="tx1"/>
                </a:solidFill>
                <a:latin typeface="Arial" panose="02080604020202020204" pitchFamily="34" charset="0"/>
                <a:ea typeface="+mn-ea"/>
                <a:cs typeface="Arial" panose="02080604020202020204" pitchFamily="34" charset="0"/>
              </a:defRPr>
            </a:lvl2pPr>
            <a:lvl3pPr marL="914400" algn="l" rtl="0" eaLnBrk="0" fontAlgn="base" hangingPunct="0">
              <a:spcBef>
                <a:spcPct val="0"/>
              </a:spcBef>
              <a:spcAft>
                <a:spcPct val="0"/>
              </a:spcAft>
              <a:defRPr kern="1200">
                <a:solidFill>
                  <a:schemeClr val="tx1"/>
                </a:solidFill>
                <a:latin typeface="Arial" panose="02080604020202020204" pitchFamily="34" charset="0"/>
                <a:ea typeface="+mn-ea"/>
                <a:cs typeface="Arial" panose="02080604020202020204" pitchFamily="34" charset="0"/>
              </a:defRPr>
            </a:lvl3pPr>
            <a:lvl4pPr marL="1371600" algn="l" rtl="0" eaLnBrk="0" fontAlgn="base" hangingPunct="0">
              <a:spcBef>
                <a:spcPct val="0"/>
              </a:spcBef>
              <a:spcAft>
                <a:spcPct val="0"/>
              </a:spcAft>
              <a:defRPr kern="1200">
                <a:solidFill>
                  <a:schemeClr val="tx1"/>
                </a:solidFill>
                <a:latin typeface="Arial" panose="02080604020202020204" pitchFamily="34" charset="0"/>
                <a:ea typeface="+mn-ea"/>
                <a:cs typeface="Arial" panose="02080604020202020204" pitchFamily="34" charset="0"/>
              </a:defRPr>
            </a:lvl4pPr>
            <a:lvl5pPr marL="1828800" algn="l" rtl="0" eaLnBrk="0" fontAlgn="base" hangingPunct="0">
              <a:spcBef>
                <a:spcPct val="0"/>
              </a:spcBef>
              <a:spcAft>
                <a:spcPct val="0"/>
              </a:spcAft>
              <a:defRPr kern="1200">
                <a:solidFill>
                  <a:schemeClr val="tx1"/>
                </a:solidFill>
                <a:latin typeface="Arial" panose="02080604020202020204" pitchFamily="34" charset="0"/>
                <a:ea typeface="+mn-ea"/>
                <a:cs typeface="Arial" panose="02080604020202020204" pitchFamily="34" charset="0"/>
              </a:defRPr>
            </a:lvl5pPr>
            <a:lvl6pPr marL="2286000" algn="l" defTabSz="914400" rtl="0" eaLnBrk="1" latinLnBrk="0" hangingPunct="1">
              <a:defRPr kern="1200">
                <a:solidFill>
                  <a:schemeClr val="tx1"/>
                </a:solidFill>
                <a:latin typeface="Arial" panose="02080604020202020204" pitchFamily="34" charset="0"/>
                <a:ea typeface="+mn-ea"/>
                <a:cs typeface="Arial" panose="02080604020202020204" pitchFamily="34" charset="0"/>
              </a:defRPr>
            </a:lvl6pPr>
            <a:lvl7pPr marL="2743200" algn="l" defTabSz="914400" rtl="0" eaLnBrk="1" latinLnBrk="0" hangingPunct="1">
              <a:defRPr kern="1200">
                <a:solidFill>
                  <a:schemeClr val="tx1"/>
                </a:solidFill>
                <a:latin typeface="Arial" panose="02080604020202020204" pitchFamily="34" charset="0"/>
                <a:ea typeface="+mn-ea"/>
                <a:cs typeface="Arial" panose="02080604020202020204" pitchFamily="34" charset="0"/>
              </a:defRPr>
            </a:lvl7pPr>
            <a:lvl8pPr marL="3200400" algn="l" defTabSz="914400" rtl="0" eaLnBrk="1" latinLnBrk="0" hangingPunct="1">
              <a:defRPr kern="1200">
                <a:solidFill>
                  <a:schemeClr val="tx1"/>
                </a:solidFill>
                <a:latin typeface="Arial" panose="02080604020202020204" pitchFamily="34" charset="0"/>
                <a:ea typeface="+mn-ea"/>
                <a:cs typeface="Arial" panose="02080604020202020204" pitchFamily="34" charset="0"/>
              </a:defRPr>
            </a:lvl8pPr>
            <a:lvl9pPr marL="3657600" algn="l" defTabSz="914400" rtl="0" eaLnBrk="1" latinLnBrk="0" hangingPunct="1">
              <a:defRPr kern="1200">
                <a:solidFill>
                  <a:schemeClr val="tx1"/>
                </a:solidFill>
                <a:latin typeface="Arial" panose="02080604020202020204" pitchFamily="34" charset="0"/>
                <a:ea typeface="+mn-ea"/>
                <a:cs typeface="Arial" panose="0208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2A4A75"/>
                </a:solidFill>
                <a:effectLst/>
                <a:uLnTx/>
                <a:uFillTx/>
                <a:latin typeface="华文楷体"/>
                <a:ea typeface="华文楷体"/>
                <a:cs typeface="Arial" panose="02080604020202020204" pitchFamily="34" charset="0"/>
              </a:rPr>
              <a:t>《</a:t>
            </a:r>
            <a:r>
              <a:rPr kumimoji="0" lang="zh-CN" altLang="en-US" sz="1400" b="0" i="0" u="none" strike="noStrike" kern="1200" cap="none" spc="0" normalizeH="0" baseline="0" noProof="0" dirty="0">
                <a:ln>
                  <a:noFill/>
                </a:ln>
                <a:solidFill>
                  <a:srgbClr val="2A4A75"/>
                </a:solidFill>
                <a:effectLst/>
                <a:uLnTx/>
                <a:uFillTx/>
                <a:latin typeface="华文楷体"/>
                <a:ea typeface="华文楷体"/>
                <a:cs typeface="Arial" panose="02080604020202020204" pitchFamily="34" charset="0"/>
              </a:rPr>
              <a:t>神经网络与深度学习</a:t>
            </a:r>
            <a:r>
              <a:rPr kumimoji="0" lang="en-US" altLang="zh-CN" sz="1400" b="0" i="0" u="none" strike="noStrike" kern="1200" cap="none" spc="0" normalizeH="0" baseline="0" noProof="0" dirty="0">
                <a:ln>
                  <a:noFill/>
                </a:ln>
                <a:solidFill>
                  <a:srgbClr val="2A4A75"/>
                </a:solidFill>
                <a:effectLst/>
                <a:uLnTx/>
                <a:uFillTx/>
                <a:latin typeface="华文楷体"/>
                <a:ea typeface="华文楷体"/>
                <a:cs typeface="Arial" panose="02080604020202020204" pitchFamily="34" charset="0"/>
              </a:rPr>
              <a:t>》</a:t>
            </a:r>
            <a:endParaRPr kumimoji="0" lang="zh-CN" altLang="zh-CN" sz="1400" b="0" i="0" u="none" strike="noStrike" kern="1200" cap="none" spc="0" normalizeH="0" baseline="0" noProof="0" dirty="0">
              <a:ln>
                <a:noFill/>
              </a:ln>
              <a:solidFill>
                <a:srgbClr val="2A4A75"/>
              </a:solidFill>
              <a:effectLst/>
              <a:uLnTx/>
              <a:uFillTx/>
              <a:latin typeface="华文楷体"/>
              <a:ea typeface="华文楷体"/>
              <a:cs typeface="Arial" panose="02080604020202020204" pitchFamily="34" charset="0"/>
            </a:endParaRPr>
          </a:p>
        </p:txBody>
      </p:sp>
      <p:sp>
        <p:nvSpPr>
          <p:cNvPr id="18" name="Rectangle 17"/>
          <p:cNvSpPr/>
          <p:nvPr userDrawn="1"/>
        </p:nvSpPr>
        <p:spPr>
          <a:xfrm>
            <a:off x="10972800" y="6362438"/>
            <a:ext cx="375424" cy="30777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fld id="{7A0AC270-0923-4589-A51D-6091E7C5371F}" type="slidenum">
              <a:rPr kumimoji="0" lang="zh-CN" altLang="en-US" sz="1400" b="0" i="0" u="none" strike="noStrike" kern="1200" cap="none" spc="0" normalizeH="0" baseline="0" noProof="0" smtClean="0">
                <a:ln>
                  <a:noFill/>
                </a:ln>
                <a:solidFill>
                  <a:srgbClr val="2A4A75"/>
                </a:solidFill>
                <a:effectLst/>
                <a:uLnTx/>
                <a:uFillTx/>
                <a:latin typeface="华文楷体"/>
                <a:ea typeface="华文楷体"/>
                <a:cs typeface="Arial" panose="02080604020202020204" pitchFamily="34" charset="0"/>
              </a:rPr>
              <a:t>‹#›</a:t>
            </a:fld>
            <a:endParaRPr kumimoji="0" lang="en-US" altLang="zh-CN" sz="1400" b="0" i="0" u="none" strike="noStrike" kern="1200" cap="none" spc="0" normalizeH="0" baseline="0" noProof="0" dirty="0">
              <a:ln>
                <a:noFill/>
              </a:ln>
              <a:solidFill>
                <a:srgbClr val="2A4A75"/>
              </a:solidFill>
              <a:effectLst/>
              <a:uLnTx/>
              <a:uFillTx/>
              <a:latin typeface="华文楷体"/>
              <a:ea typeface="华文楷体"/>
              <a:cs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470" indent="-204470"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accent2"/>
          </a:solidFill>
          <a:latin typeface="+mn-ea"/>
          <a:ea typeface="+mn-ea"/>
          <a:cs typeface="Arial" panose="02080604020202020204" pitchFamily="34" charset="0"/>
        </a:defRPr>
      </a:lvl1pPr>
      <a:lvl2pPr marL="410845" indent="-204470"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585"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960"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4"/>
          <p:cNvSpPr txBox="1"/>
          <p:nvPr/>
        </p:nvSpPr>
        <p:spPr>
          <a:xfrm>
            <a:off x="136902" y="1305643"/>
            <a:ext cx="11918196" cy="4967741"/>
          </a:xfrm>
          <a:prstGeom prst="rect">
            <a:avLst/>
          </a:prstGeom>
        </p:spPr>
        <p:txBody>
          <a:bodyPr/>
          <a:lstStyle>
            <a:lvl1pPr marL="228600" indent="-228600" algn="l" defTabSz="914400" rtl="0" eaLnBrk="1" latinLnBrk="0" hangingPunct="1">
              <a:lnSpc>
                <a:spcPct val="90000"/>
              </a:lnSpc>
              <a:spcBef>
                <a:spcPts val="1000"/>
              </a:spcBef>
              <a:buFont typeface="Wingdings 2" panose="05020102010507070707"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anose="05020102010507070707"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anose="05020102010507070707"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anose="05020102010507070707"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anose="05020102010507070707" pitchFamily="18" charset="2"/>
              <a:buChar char=""/>
              <a:defRPr sz="1800" kern="1200">
                <a:solidFill>
                  <a:schemeClr val="tx1"/>
                </a:solidFill>
                <a:latin typeface="+mn-lt"/>
                <a:ea typeface="+mn-ea"/>
                <a:cs typeface="+mn-cs"/>
              </a:defRPr>
            </a:lvl9pPr>
          </a:lstStyle>
          <a:p>
            <a:pPr marL="0" indent="0" algn="ctr">
              <a:lnSpc>
                <a:spcPct val="150000"/>
              </a:lnSpc>
              <a:spcBef>
                <a:spcPts val="600"/>
              </a:spcBef>
              <a:spcAft>
                <a:spcPts val="600"/>
              </a:spcAft>
              <a:buNone/>
            </a:pPr>
            <a:r>
              <a:rPr lang="zh-CN" altLang="en-US" sz="6600" b="1" dirty="0">
                <a:solidFill>
                  <a:srgbClr val="FF0000"/>
                </a:solidFill>
                <a:latin typeface="华文新魏" panose="02010800040101010101" pitchFamily="2" charset="-122"/>
                <a:ea typeface="华文新魏" panose="02010800040101010101" pitchFamily="2" charset="-122"/>
              </a:rPr>
              <a:t>组会汇报</a:t>
            </a:r>
            <a:endParaRPr lang="en-US" altLang="zh-CN" sz="6600" b="1" dirty="0">
              <a:solidFill>
                <a:srgbClr val="FF0000"/>
              </a:solidFill>
              <a:latin typeface="华文新魏" panose="02010800040101010101" pitchFamily="2" charset="-122"/>
              <a:ea typeface="华文新魏" panose="02010800040101010101" pitchFamily="2" charset="-122"/>
            </a:endParaRPr>
          </a:p>
          <a:p>
            <a:pPr marL="0" indent="0" algn="ctr">
              <a:lnSpc>
                <a:spcPct val="150000"/>
              </a:lnSpc>
              <a:spcBef>
                <a:spcPts val="600"/>
              </a:spcBef>
              <a:spcAft>
                <a:spcPts val="600"/>
              </a:spcAft>
              <a:buNone/>
            </a:pPr>
            <a:r>
              <a:rPr lang="zh-CN" altLang="en-US" sz="3600" b="1" dirty="0">
                <a:solidFill>
                  <a:srgbClr val="002060"/>
                </a:solidFill>
                <a:latin typeface="华文新魏" panose="02010800040101010101" pitchFamily="2" charset="-122"/>
                <a:ea typeface="华文新魏" panose="02010800040101010101" pitchFamily="2" charset="-122"/>
              </a:rPr>
              <a:t>汇报人：侯富豪</a:t>
            </a:r>
            <a:endParaRPr lang="en-US" altLang="zh-CN" sz="3600" b="1" dirty="0">
              <a:solidFill>
                <a:srgbClr val="002060"/>
              </a:solidFill>
              <a:latin typeface="华文新魏" panose="02010800040101010101" pitchFamily="2" charset="-122"/>
              <a:ea typeface="华文新魏" panose="02010800040101010101" pitchFamily="2" charset="-122"/>
            </a:endParaRPr>
          </a:p>
          <a:p>
            <a:pPr marL="0" indent="0" algn="ctr">
              <a:lnSpc>
                <a:spcPct val="150000"/>
              </a:lnSpc>
              <a:spcBef>
                <a:spcPts val="600"/>
              </a:spcBef>
              <a:spcAft>
                <a:spcPts val="600"/>
              </a:spcAft>
              <a:buNone/>
            </a:pPr>
            <a:r>
              <a:rPr lang="en-US" altLang="zh-CN" sz="2600"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rPr>
              <a:t>2025</a:t>
            </a:r>
            <a:r>
              <a:rPr lang="zh-CN" altLang="en-US" sz="2600"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rPr>
              <a:t>年</a:t>
            </a:r>
            <a:r>
              <a:rPr lang="en-US" altLang="zh-CN" sz="2600"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rPr>
              <a:t>3</a:t>
            </a:r>
            <a:r>
              <a:rPr lang="zh-CN" altLang="en-US" sz="2600"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rPr>
              <a:t>月</a:t>
            </a:r>
            <a:r>
              <a:rPr lang="en-US" altLang="zh-CN" sz="2600"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rPr>
              <a:t>18</a:t>
            </a:r>
            <a:r>
              <a:rPr lang="zh-CN" altLang="en-US" sz="2600"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rPr>
              <a:t>日</a:t>
            </a:r>
            <a:endParaRPr lang="en-US" altLang="zh-CN" sz="2600"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动作指纹模块</a:t>
            </a:r>
          </a:p>
        </p:txBody>
      </p:sp>
      <p:sp>
        <p:nvSpPr>
          <p:cNvPr id="2"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10" name="文本框 9"/>
          <p:cNvSpPr txBox="1"/>
          <p:nvPr/>
        </p:nvSpPr>
        <p:spPr>
          <a:xfrm>
            <a:off x="4405236" y="1680606"/>
            <a:ext cx="6097248" cy="1798698"/>
          </a:xfrm>
          <a:prstGeom prst="rect">
            <a:avLst/>
          </a:prstGeom>
          <a:noFill/>
        </p:spPr>
        <p:txBody>
          <a:bodyPr wrap="square">
            <a:spAutoFit/>
          </a:bodyPr>
          <a:lstStyle/>
          <a:p>
            <a:pPr>
              <a:lnSpc>
                <a:spcPct val="125000"/>
              </a:lnSpc>
            </a:pPr>
            <a:r>
              <a:rPr lang="zh-CN" altLang="en-US" b="1" dirty="0">
                <a:solidFill>
                  <a:srgbClr val="404040"/>
                </a:solidFill>
              </a:rPr>
              <a:t>实时匹配与异常检测</a:t>
            </a:r>
            <a:r>
              <a:rPr lang="zh-CN" altLang="en-US" dirty="0">
                <a:solidFill>
                  <a:srgbClr val="404040"/>
                </a:solidFill>
              </a:rPr>
              <a:t>：</a:t>
            </a:r>
            <a:endParaRPr lang="en-US" altLang="zh-CN" dirty="0">
              <a:solidFill>
                <a:srgbClr val="404040"/>
              </a:solidFill>
            </a:endParaRPr>
          </a:p>
          <a:p>
            <a:pPr lvl="1">
              <a:lnSpc>
                <a:spcPct val="125000"/>
              </a:lnSpc>
            </a:pPr>
            <a:r>
              <a:rPr lang="zh-CN" altLang="en-US" dirty="0">
                <a:solidFill>
                  <a:srgbClr val="404040"/>
                </a:solidFill>
              </a:rPr>
              <a:t>在运行期间，</a:t>
            </a:r>
            <a:r>
              <a:rPr lang="en-US" altLang="zh-CN" dirty="0" err="1">
                <a:solidFill>
                  <a:srgbClr val="404040"/>
                </a:solidFill>
              </a:rPr>
              <a:t>SeIoT</a:t>
            </a:r>
            <a:r>
              <a:rPr lang="en-US" altLang="zh-CN" dirty="0">
                <a:solidFill>
                  <a:srgbClr val="404040"/>
                </a:solidFill>
              </a:rPr>
              <a:t> </a:t>
            </a:r>
            <a:r>
              <a:rPr lang="zh-CN" altLang="en-US" dirty="0">
                <a:solidFill>
                  <a:srgbClr val="404040"/>
                </a:solidFill>
              </a:rPr>
              <a:t>会对比传输流量，</a:t>
            </a:r>
            <a:endParaRPr lang="en-US" altLang="zh-CN" dirty="0">
              <a:solidFill>
                <a:srgbClr val="404040"/>
              </a:solidFill>
            </a:endParaRPr>
          </a:p>
          <a:p>
            <a:pPr lvl="1">
              <a:lnSpc>
                <a:spcPct val="125000"/>
              </a:lnSpc>
            </a:pPr>
            <a:r>
              <a:rPr lang="en-US" altLang="zh-CN" dirty="0">
                <a:solidFill>
                  <a:srgbClr val="404040"/>
                </a:solidFill>
              </a:rPr>
              <a:t>1</a:t>
            </a:r>
            <a:r>
              <a:rPr lang="zh-CN" altLang="en-US" dirty="0">
                <a:solidFill>
                  <a:srgbClr val="404040"/>
                </a:solidFill>
              </a:rPr>
              <a:t>）若匹配 </a:t>
            </a:r>
            <a:r>
              <a:rPr lang="en-US" altLang="zh-CN" dirty="0">
                <a:solidFill>
                  <a:srgbClr val="404040"/>
                </a:solidFill>
              </a:rPr>
              <a:t>Active AF</a:t>
            </a:r>
            <a:r>
              <a:rPr lang="zh-CN" altLang="en-US" dirty="0">
                <a:solidFill>
                  <a:srgbClr val="404040"/>
                </a:solidFill>
              </a:rPr>
              <a:t>，则标记为活动流量，</a:t>
            </a:r>
            <a:endParaRPr lang="en-US" altLang="zh-CN" dirty="0">
              <a:solidFill>
                <a:srgbClr val="404040"/>
              </a:solidFill>
            </a:endParaRPr>
          </a:p>
          <a:p>
            <a:pPr lvl="1">
              <a:lnSpc>
                <a:spcPct val="125000"/>
              </a:lnSpc>
            </a:pPr>
            <a:r>
              <a:rPr lang="en-US" altLang="zh-CN" dirty="0">
                <a:solidFill>
                  <a:srgbClr val="404040"/>
                </a:solidFill>
              </a:rPr>
              <a:t>2</a:t>
            </a:r>
            <a:r>
              <a:rPr lang="zh-CN" altLang="en-US" dirty="0">
                <a:solidFill>
                  <a:srgbClr val="404040"/>
                </a:solidFill>
              </a:rPr>
              <a:t>）若匹配 </a:t>
            </a:r>
            <a:r>
              <a:rPr lang="en-US" altLang="zh-CN" dirty="0">
                <a:solidFill>
                  <a:srgbClr val="404040"/>
                </a:solidFill>
              </a:rPr>
              <a:t>Idle AF</a:t>
            </a:r>
            <a:r>
              <a:rPr lang="zh-CN" altLang="en-US" dirty="0">
                <a:solidFill>
                  <a:srgbClr val="404040"/>
                </a:solidFill>
              </a:rPr>
              <a:t>，则标记为空闲流量。</a:t>
            </a:r>
            <a:endParaRPr lang="en-US" altLang="zh-CN" dirty="0">
              <a:solidFill>
                <a:srgbClr val="404040"/>
              </a:solidFill>
            </a:endParaRPr>
          </a:p>
          <a:p>
            <a:pPr lvl="1">
              <a:lnSpc>
                <a:spcPct val="125000"/>
              </a:lnSpc>
            </a:pPr>
            <a:r>
              <a:rPr lang="en-US" altLang="zh-CN" dirty="0">
                <a:solidFill>
                  <a:srgbClr val="404040"/>
                </a:solidFill>
              </a:rPr>
              <a:t>3</a:t>
            </a:r>
            <a:r>
              <a:rPr lang="zh-CN" altLang="en-US" dirty="0">
                <a:solidFill>
                  <a:srgbClr val="404040"/>
                </a:solidFill>
              </a:rPr>
              <a:t>）未匹配任何 </a:t>
            </a:r>
            <a:r>
              <a:rPr lang="en-US" altLang="zh-CN" dirty="0">
                <a:solidFill>
                  <a:srgbClr val="404040"/>
                </a:solidFill>
              </a:rPr>
              <a:t>AF</a:t>
            </a:r>
            <a:r>
              <a:rPr lang="zh-CN" altLang="en-US" dirty="0">
                <a:solidFill>
                  <a:srgbClr val="404040"/>
                </a:solidFill>
              </a:rPr>
              <a:t> 的数据包会被视为</a:t>
            </a:r>
            <a:r>
              <a:rPr lang="zh-CN" altLang="en-US" b="1" dirty="0">
                <a:solidFill>
                  <a:srgbClr val="404040"/>
                </a:solidFill>
              </a:rPr>
              <a:t>可疑流量</a:t>
            </a:r>
            <a:r>
              <a:rPr lang="zh-CN" altLang="en-US" dirty="0">
                <a:solidFill>
                  <a:srgbClr val="404040"/>
                </a:solidFill>
              </a:rPr>
              <a:t>。</a:t>
            </a:r>
          </a:p>
        </p:txBody>
      </p:sp>
      <p:pic>
        <p:nvPicPr>
          <p:cNvPr id="12" name="图片 11"/>
          <p:cNvPicPr>
            <a:picLocks noChangeAspect="1"/>
          </p:cNvPicPr>
          <p:nvPr/>
        </p:nvPicPr>
        <p:blipFill>
          <a:blip r:embed="rId3"/>
          <a:stretch>
            <a:fillRect/>
          </a:stretch>
        </p:blipFill>
        <p:spPr>
          <a:xfrm>
            <a:off x="698727" y="1508778"/>
            <a:ext cx="3215743" cy="3401687"/>
          </a:xfrm>
          <a:prstGeom prst="rect">
            <a:avLst/>
          </a:prstGeom>
        </p:spPr>
      </p:pic>
      <p:pic>
        <p:nvPicPr>
          <p:cNvPr id="13" name="图片 12"/>
          <p:cNvPicPr>
            <a:picLocks noChangeAspect="1"/>
          </p:cNvPicPr>
          <p:nvPr/>
        </p:nvPicPr>
        <p:blipFill>
          <a:blip r:embed="rId4"/>
          <a:stretch>
            <a:fillRect/>
          </a:stretch>
        </p:blipFill>
        <p:spPr>
          <a:xfrm>
            <a:off x="4824602" y="4497202"/>
            <a:ext cx="6298100" cy="15359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特征提取模块</a:t>
            </a:r>
          </a:p>
        </p:txBody>
      </p:sp>
      <p:sp>
        <p:nvSpPr>
          <p:cNvPr id="2"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pic>
        <p:nvPicPr>
          <p:cNvPr id="4" name="图片 3"/>
          <p:cNvPicPr>
            <a:picLocks noChangeAspect="1"/>
          </p:cNvPicPr>
          <p:nvPr/>
        </p:nvPicPr>
        <p:blipFill>
          <a:blip r:embed="rId3"/>
          <a:stretch>
            <a:fillRect/>
          </a:stretch>
        </p:blipFill>
        <p:spPr>
          <a:xfrm>
            <a:off x="508262" y="4165249"/>
            <a:ext cx="4146294" cy="2344753"/>
          </a:xfrm>
          <a:prstGeom prst="rect">
            <a:avLst/>
          </a:prstGeom>
        </p:spPr>
      </p:pic>
      <p:sp>
        <p:nvSpPr>
          <p:cNvPr id="16" name="文本框 15"/>
          <p:cNvSpPr txBox="1"/>
          <p:nvPr/>
        </p:nvSpPr>
        <p:spPr>
          <a:xfrm>
            <a:off x="4847647" y="1566780"/>
            <a:ext cx="7984761" cy="750847"/>
          </a:xfrm>
          <a:prstGeom prst="rect">
            <a:avLst/>
          </a:prstGeom>
          <a:noFill/>
        </p:spPr>
        <p:txBody>
          <a:bodyPr wrap="square">
            <a:spAutoFit/>
          </a:bodyPr>
          <a:lstStyle/>
          <a:p>
            <a:pPr marL="800100" lvl="1" indent="-342900">
              <a:lnSpc>
                <a:spcPct val="125000"/>
              </a:lnSpc>
              <a:buFont typeface="+mj-lt"/>
              <a:buAutoNum type="arabicPeriod"/>
            </a:pPr>
            <a:endParaRPr lang="en-US" altLang="zh-CN" dirty="0"/>
          </a:p>
          <a:p>
            <a:pPr lvl="1">
              <a:lnSpc>
                <a:spcPct val="125000"/>
              </a:lnSpc>
            </a:pPr>
            <a:endParaRPr lang="en-US" altLang="zh-CN" dirty="0"/>
          </a:p>
        </p:txBody>
      </p:sp>
      <p:sp>
        <p:nvSpPr>
          <p:cNvPr id="5" name="文本框 4"/>
          <p:cNvSpPr txBox="1"/>
          <p:nvPr/>
        </p:nvSpPr>
        <p:spPr>
          <a:xfrm>
            <a:off x="4744385" y="1143001"/>
            <a:ext cx="7029183" cy="5127750"/>
          </a:xfrm>
          <a:prstGeom prst="rect">
            <a:avLst/>
          </a:prstGeom>
          <a:noFill/>
        </p:spPr>
        <p:txBody>
          <a:bodyPr wrap="square">
            <a:spAutoFit/>
          </a:bodyPr>
          <a:lstStyle/>
          <a:p>
            <a:pPr>
              <a:lnSpc>
                <a:spcPct val="114000"/>
              </a:lnSpc>
            </a:pPr>
            <a:r>
              <a:rPr lang="zh-CN" altLang="en-US" b="1" dirty="0">
                <a:solidFill>
                  <a:srgbClr val="404040"/>
                </a:solidFill>
              </a:rPr>
              <a:t>目标：</a:t>
            </a:r>
            <a:endParaRPr lang="en-US" altLang="zh-CN" b="1" dirty="0">
              <a:solidFill>
                <a:srgbClr val="404040"/>
              </a:solidFill>
            </a:endParaRPr>
          </a:p>
          <a:p>
            <a:pPr>
              <a:lnSpc>
                <a:spcPct val="114000"/>
              </a:lnSpc>
            </a:pPr>
            <a:r>
              <a:rPr lang="zh-CN" altLang="en-US" dirty="0">
                <a:solidFill>
                  <a:srgbClr val="404040"/>
                </a:solidFill>
              </a:rPr>
              <a:t>       输入 </a:t>
            </a:r>
            <a:r>
              <a:rPr lang="en-US" altLang="zh-CN" dirty="0">
                <a:solidFill>
                  <a:srgbClr val="404040"/>
                </a:solidFill>
              </a:rPr>
              <a:t>AF </a:t>
            </a:r>
            <a:r>
              <a:rPr lang="zh-CN" altLang="en-US" dirty="0">
                <a:solidFill>
                  <a:srgbClr val="404040"/>
                </a:solidFill>
              </a:rPr>
              <a:t>模块的匹配结果，获得两类语义特征，构建知识图谱，作为智能家居的整体状态表示，用于描述交互语义。</a:t>
            </a:r>
            <a:endParaRPr lang="en-US" altLang="zh-CN" b="1" dirty="0">
              <a:solidFill>
                <a:srgbClr val="404040"/>
              </a:solidFill>
            </a:endParaRPr>
          </a:p>
          <a:p>
            <a:pPr>
              <a:lnSpc>
                <a:spcPct val="114000"/>
              </a:lnSpc>
              <a:buNone/>
            </a:pPr>
            <a:r>
              <a:rPr lang="zh-CN" altLang="en-US" b="1" dirty="0">
                <a:solidFill>
                  <a:srgbClr val="404040"/>
                </a:solidFill>
              </a:rPr>
              <a:t>知识图谱构造</a:t>
            </a:r>
            <a:endParaRPr lang="zh-CN" altLang="en-US" dirty="0">
              <a:solidFill>
                <a:srgbClr val="404040"/>
              </a:solidFill>
            </a:endParaRPr>
          </a:p>
          <a:p>
            <a:pPr>
              <a:lnSpc>
                <a:spcPct val="114000"/>
              </a:lnSpc>
              <a:buFont typeface="Arial" panose="02080604020202020204" pitchFamily="34" charset="0"/>
              <a:buChar char="•"/>
            </a:pPr>
            <a:r>
              <a:rPr lang="zh-CN" altLang="en-US" b="1" dirty="0">
                <a:solidFill>
                  <a:srgbClr val="404040"/>
                </a:solidFill>
              </a:rPr>
              <a:t>节点类型</a:t>
            </a:r>
            <a:r>
              <a:rPr lang="zh-CN" altLang="en-US" dirty="0">
                <a:solidFill>
                  <a:srgbClr val="404040"/>
                </a:solidFill>
              </a:rPr>
              <a:t>：</a:t>
            </a:r>
            <a:endParaRPr lang="en-US" altLang="zh-CN" dirty="0">
              <a:solidFill>
                <a:srgbClr val="404040"/>
              </a:solidFill>
            </a:endParaRPr>
          </a:p>
          <a:p>
            <a:pPr marL="742950" lvl="1" indent="-285750">
              <a:lnSpc>
                <a:spcPct val="114000"/>
              </a:lnSpc>
              <a:buFont typeface="Arial" panose="02080604020202020204" pitchFamily="34" charset="0"/>
              <a:buChar char="•"/>
            </a:pPr>
            <a:r>
              <a:rPr lang="en-US" altLang="zh-CN" dirty="0">
                <a:solidFill>
                  <a:srgbClr val="404040"/>
                </a:solidFill>
              </a:rPr>
              <a:t>IoT </a:t>
            </a:r>
            <a:r>
              <a:rPr lang="zh-CN" altLang="en-US" dirty="0">
                <a:solidFill>
                  <a:srgbClr val="404040"/>
                </a:solidFill>
              </a:rPr>
              <a:t>设备、环境属性、云服务</a:t>
            </a:r>
          </a:p>
          <a:p>
            <a:pPr>
              <a:lnSpc>
                <a:spcPct val="114000"/>
              </a:lnSpc>
              <a:buFont typeface="Arial" panose="02080604020202020204" pitchFamily="34" charset="0"/>
              <a:buChar char="•"/>
            </a:pPr>
            <a:r>
              <a:rPr lang="zh-CN" altLang="en-US" b="1" dirty="0">
                <a:solidFill>
                  <a:srgbClr val="404040"/>
                </a:solidFill>
              </a:rPr>
              <a:t>边类型</a:t>
            </a:r>
            <a:r>
              <a:rPr lang="zh-CN" altLang="en-US" dirty="0">
                <a:solidFill>
                  <a:srgbClr val="404040"/>
                </a:solidFill>
              </a:rPr>
              <a:t>： </a:t>
            </a:r>
          </a:p>
          <a:p>
            <a:pPr marL="742950" lvl="1" indent="-285750">
              <a:lnSpc>
                <a:spcPct val="114000"/>
              </a:lnSpc>
              <a:buFont typeface="Arial" panose="02080604020202020204" pitchFamily="34" charset="0"/>
              <a:buChar char="•"/>
            </a:pPr>
            <a:r>
              <a:rPr lang="zh-CN" altLang="en-US" b="1" dirty="0">
                <a:solidFill>
                  <a:srgbClr val="404040"/>
                </a:solidFill>
              </a:rPr>
              <a:t>通信关系</a:t>
            </a:r>
            <a:r>
              <a:rPr lang="zh-CN" altLang="en-US" dirty="0">
                <a:solidFill>
                  <a:srgbClr val="404040"/>
                </a:solidFill>
              </a:rPr>
              <a:t>：设备</a:t>
            </a:r>
            <a:r>
              <a:rPr lang="en-US" altLang="zh-CN" dirty="0">
                <a:solidFill>
                  <a:srgbClr val="404040"/>
                </a:solidFill>
              </a:rPr>
              <a:t>-</a:t>
            </a:r>
            <a:r>
              <a:rPr lang="zh-CN" altLang="en-US" dirty="0">
                <a:solidFill>
                  <a:srgbClr val="404040"/>
                </a:solidFill>
              </a:rPr>
              <a:t>设备、设备</a:t>
            </a:r>
            <a:r>
              <a:rPr lang="en-US" altLang="zh-CN" dirty="0">
                <a:solidFill>
                  <a:srgbClr val="404040"/>
                </a:solidFill>
              </a:rPr>
              <a:t>-</a:t>
            </a:r>
            <a:r>
              <a:rPr lang="zh-CN" altLang="en-US" dirty="0">
                <a:solidFill>
                  <a:srgbClr val="404040"/>
                </a:solidFill>
              </a:rPr>
              <a:t>云服务器</a:t>
            </a:r>
          </a:p>
          <a:p>
            <a:pPr marL="742950" lvl="1" indent="-285750">
              <a:lnSpc>
                <a:spcPct val="114000"/>
              </a:lnSpc>
              <a:buFont typeface="Arial" panose="02080604020202020204" pitchFamily="34" charset="0"/>
              <a:buChar char="•"/>
            </a:pPr>
            <a:r>
              <a:rPr lang="zh-CN" altLang="en-US" b="1" dirty="0">
                <a:solidFill>
                  <a:srgbClr val="404040"/>
                </a:solidFill>
              </a:rPr>
              <a:t>环境关系</a:t>
            </a:r>
            <a:r>
              <a:rPr lang="zh-CN" altLang="en-US" dirty="0">
                <a:solidFill>
                  <a:srgbClr val="404040"/>
                </a:solidFill>
              </a:rPr>
              <a:t>：设备</a:t>
            </a:r>
            <a:r>
              <a:rPr lang="en-US" altLang="zh-CN" dirty="0">
                <a:solidFill>
                  <a:srgbClr val="404040"/>
                </a:solidFill>
              </a:rPr>
              <a:t>-</a:t>
            </a:r>
            <a:r>
              <a:rPr lang="zh-CN" altLang="en-US" dirty="0">
                <a:solidFill>
                  <a:srgbClr val="404040"/>
                </a:solidFill>
              </a:rPr>
              <a:t>其影响的环境变量</a:t>
            </a:r>
          </a:p>
          <a:p>
            <a:pPr>
              <a:lnSpc>
                <a:spcPct val="114000"/>
              </a:lnSpc>
              <a:buFont typeface="Arial" panose="02080604020202020204" pitchFamily="34" charset="0"/>
              <a:buChar char="•"/>
            </a:pPr>
            <a:r>
              <a:rPr lang="zh-CN" altLang="en-US" b="1" dirty="0">
                <a:solidFill>
                  <a:srgbClr val="404040"/>
                </a:solidFill>
              </a:rPr>
              <a:t>持续通信特征</a:t>
            </a:r>
            <a:endParaRPr lang="en-US" altLang="zh-CN" b="1" dirty="0">
              <a:solidFill>
                <a:srgbClr val="404040"/>
              </a:solidFill>
            </a:endParaRPr>
          </a:p>
          <a:p>
            <a:pPr lvl="1">
              <a:lnSpc>
                <a:spcPct val="114000"/>
              </a:lnSpc>
              <a:buFont typeface="Arial" panose="02080604020202020204" pitchFamily="34" charset="0"/>
              <a:buChar char="•"/>
            </a:pPr>
            <a:r>
              <a:rPr lang="zh-CN" altLang="en-US" dirty="0">
                <a:solidFill>
                  <a:srgbClr val="404040"/>
                </a:solidFill>
              </a:rPr>
              <a:t>描述设备在</a:t>
            </a:r>
            <a:r>
              <a:rPr lang="zh-CN" altLang="en-US" b="1" dirty="0">
                <a:solidFill>
                  <a:srgbClr val="404040"/>
                </a:solidFill>
              </a:rPr>
              <a:t>空闲状态</a:t>
            </a:r>
            <a:r>
              <a:rPr lang="zh-CN" altLang="en-US" dirty="0">
                <a:solidFill>
                  <a:srgbClr val="404040"/>
                </a:solidFill>
              </a:rPr>
              <a:t>下的</a:t>
            </a:r>
            <a:r>
              <a:rPr lang="zh-CN" altLang="en-US" b="1" dirty="0">
                <a:solidFill>
                  <a:srgbClr val="404040"/>
                </a:solidFill>
              </a:rPr>
              <a:t>周期性流量</a:t>
            </a:r>
            <a:endParaRPr lang="en-US" altLang="zh-CN" b="1" dirty="0">
              <a:solidFill>
                <a:srgbClr val="404040"/>
              </a:solidFill>
            </a:endParaRPr>
          </a:p>
          <a:p>
            <a:pPr lvl="1">
              <a:lnSpc>
                <a:spcPct val="114000"/>
              </a:lnSpc>
              <a:buFont typeface="Arial" panose="02080604020202020204" pitchFamily="34" charset="0"/>
              <a:buChar char="•"/>
            </a:pPr>
            <a:r>
              <a:rPr lang="zh-CN" altLang="en-US" dirty="0">
                <a:solidFill>
                  <a:srgbClr val="404040"/>
                </a:solidFill>
              </a:rPr>
              <a:t>统计每个检查点（每分钟）匹配</a:t>
            </a:r>
            <a:r>
              <a:rPr lang="en-US" altLang="zh-CN" dirty="0">
                <a:solidFill>
                  <a:srgbClr val="404040"/>
                </a:solidFill>
              </a:rPr>
              <a:t>Idle AF</a:t>
            </a:r>
            <a:r>
              <a:rPr lang="zh-CN" altLang="en-US" dirty="0">
                <a:solidFill>
                  <a:srgbClr val="404040"/>
                </a:solidFill>
              </a:rPr>
              <a:t> 的数据包数量</a:t>
            </a:r>
            <a:endParaRPr lang="en-US" altLang="zh-CN" dirty="0">
              <a:solidFill>
                <a:srgbClr val="404040"/>
              </a:solidFill>
            </a:endParaRPr>
          </a:p>
          <a:p>
            <a:pPr>
              <a:lnSpc>
                <a:spcPct val="114000"/>
              </a:lnSpc>
              <a:buFont typeface="Arial" panose="02080604020202020204" pitchFamily="34" charset="0"/>
              <a:buChar char="•"/>
            </a:pPr>
            <a:r>
              <a:rPr lang="zh-CN" altLang="en-US" b="1" dirty="0">
                <a:solidFill>
                  <a:srgbClr val="404040"/>
                </a:solidFill>
              </a:rPr>
              <a:t>触发</a:t>
            </a:r>
            <a:r>
              <a:rPr lang="en-US" altLang="zh-CN" b="1" dirty="0">
                <a:solidFill>
                  <a:srgbClr val="404040"/>
                </a:solidFill>
              </a:rPr>
              <a:t>-</a:t>
            </a:r>
            <a:r>
              <a:rPr lang="zh-CN" altLang="en-US" b="1" dirty="0">
                <a:solidFill>
                  <a:srgbClr val="404040"/>
                </a:solidFill>
              </a:rPr>
              <a:t>动作特征</a:t>
            </a:r>
            <a:endParaRPr lang="en-US" altLang="zh-CN" b="1" dirty="0">
              <a:solidFill>
                <a:srgbClr val="404040"/>
              </a:solidFill>
            </a:endParaRPr>
          </a:p>
          <a:p>
            <a:pPr lvl="1">
              <a:lnSpc>
                <a:spcPct val="114000"/>
              </a:lnSpc>
              <a:buFont typeface="Arial" panose="02080604020202020204" pitchFamily="34" charset="0"/>
              <a:buChar char="•"/>
            </a:pPr>
            <a:r>
              <a:rPr lang="zh-CN" altLang="en-US" dirty="0">
                <a:solidFill>
                  <a:srgbClr val="404040"/>
                </a:solidFill>
              </a:rPr>
              <a:t>捕捉设备与环境的交互语义</a:t>
            </a:r>
            <a:endParaRPr lang="en-US" altLang="zh-CN" dirty="0">
              <a:solidFill>
                <a:srgbClr val="404040"/>
              </a:solidFill>
            </a:endParaRPr>
          </a:p>
          <a:p>
            <a:pPr lvl="1">
              <a:lnSpc>
                <a:spcPct val="114000"/>
              </a:lnSpc>
              <a:buFont typeface="Arial" panose="02080604020202020204" pitchFamily="34" charset="0"/>
              <a:buChar char="•"/>
            </a:pPr>
            <a:r>
              <a:rPr lang="zh-CN" altLang="en-US" dirty="0">
                <a:solidFill>
                  <a:srgbClr val="404040"/>
                </a:solidFill>
              </a:rPr>
              <a:t>设备节点特征： 设备 </a:t>
            </a:r>
            <a:r>
              <a:rPr lang="en-US" altLang="zh-CN" dirty="0">
                <a:solidFill>
                  <a:srgbClr val="404040"/>
                </a:solidFill>
              </a:rPr>
              <a:t>ID</a:t>
            </a:r>
            <a:r>
              <a:rPr lang="zh-CN" altLang="en-US" dirty="0">
                <a:solidFill>
                  <a:srgbClr val="404040"/>
                </a:solidFill>
              </a:rPr>
              <a:t>、先前状态、当前状态</a:t>
            </a:r>
            <a:endParaRPr lang="en-US" altLang="zh-CN" dirty="0">
              <a:solidFill>
                <a:srgbClr val="404040"/>
              </a:solidFill>
            </a:endParaRPr>
          </a:p>
          <a:p>
            <a:pPr lvl="1">
              <a:lnSpc>
                <a:spcPct val="114000"/>
              </a:lnSpc>
              <a:buFont typeface="Arial" panose="02080604020202020204" pitchFamily="34" charset="0"/>
              <a:buChar char="•"/>
            </a:pPr>
            <a:r>
              <a:rPr lang="zh-CN" altLang="en-US" dirty="0">
                <a:solidFill>
                  <a:srgbClr val="404040"/>
                </a:solidFill>
              </a:rPr>
              <a:t>环境节点特征包括： 传感器的先前数值、传感器的当前数值</a:t>
            </a:r>
          </a:p>
        </p:txBody>
      </p:sp>
      <p:pic>
        <p:nvPicPr>
          <p:cNvPr id="7" name="图片 6"/>
          <p:cNvPicPr>
            <a:picLocks noChangeAspect="1"/>
          </p:cNvPicPr>
          <p:nvPr/>
        </p:nvPicPr>
        <p:blipFill>
          <a:blip r:embed="rId4"/>
          <a:stretch>
            <a:fillRect/>
          </a:stretch>
        </p:blipFill>
        <p:spPr>
          <a:xfrm>
            <a:off x="573848" y="1168110"/>
            <a:ext cx="2814779" cy="29720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异常检测模块</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a:t>
            </a:r>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时间相关异常检测</a:t>
            </a:r>
          </a:p>
        </p:txBody>
      </p:sp>
      <p:pic>
        <p:nvPicPr>
          <p:cNvPr id="5" name="图片 4"/>
          <p:cNvPicPr>
            <a:picLocks noChangeAspect="1"/>
          </p:cNvPicPr>
          <p:nvPr/>
        </p:nvPicPr>
        <p:blipFill>
          <a:blip r:embed="rId3"/>
          <a:stretch>
            <a:fillRect/>
          </a:stretch>
        </p:blipFill>
        <p:spPr>
          <a:xfrm>
            <a:off x="765847" y="1556060"/>
            <a:ext cx="2983650" cy="3225801"/>
          </a:xfrm>
          <a:prstGeom prst="rect">
            <a:avLst/>
          </a:prstGeom>
        </p:spPr>
      </p:pic>
      <p:sp>
        <p:nvSpPr>
          <p:cNvPr id="2"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4" name="文本框 3"/>
          <p:cNvSpPr txBox="1"/>
          <p:nvPr/>
        </p:nvSpPr>
        <p:spPr>
          <a:xfrm>
            <a:off x="3930085" y="1556060"/>
            <a:ext cx="7563523" cy="4178067"/>
          </a:xfrm>
          <a:prstGeom prst="rect">
            <a:avLst/>
          </a:prstGeom>
          <a:noFill/>
        </p:spPr>
        <p:txBody>
          <a:bodyPr wrap="square">
            <a:spAutoFit/>
          </a:bodyPr>
          <a:lstStyle/>
          <a:p>
            <a:pPr>
              <a:lnSpc>
                <a:spcPct val="125000"/>
              </a:lnSpc>
            </a:pPr>
            <a:r>
              <a:rPr lang="zh-CN" altLang="en-US" b="1" dirty="0">
                <a:solidFill>
                  <a:srgbClr val="404040"/>
                </a:solidFill>
              </a:rPr>
              <a:t>模块目标</a:t>
            </a:r>
          </a:p>
          <a:p>
            <a:pPr>
              <a:lnSpc>
                <a:spcPct val="125000"/>
              </a:lnSpc>
            </a:pPr>
            <a:r>
              <a:rPr lang="zh-CN" altLang="en-US" dirty="0">
                <a:solidFill>
                  <a:srgbClr val="404040"/>
                </a:solidFill>
              </a:rPr>
              <a:t>        通过双模态检测机制（时间相关</a:t>
            </a:r>
            <a:r>
              <a:rPr lang="en-US" altLang="zh-CN" dirty="0">
                <a:solidFill>
                  <a:srgbClr val="404040"/>
                </a:solidFill>
              </a:rPr>
              <a:t>+</a:t>
            </a:r>
            <a:r>
              <a:rPr lang="zh-CN" altLang="en-US" dirty="0">
                <a:solidFill>
                  <a:srgbClr val="404040"/>
                </a:solidFill>
              </a:rPr>
              <a:t>交互相关），识别智能家居中的异常行为。</a:t>
            </a:r>
            <a:endParaRPr lang="en-US" altLang="zh-CN" dirty="0">
              <a:solidFill>
                <a:srgbClr val="404040"/>
              </a:solidFill>
            </a:endParaRPr>
          </a:p>
          <a:p>
            <a:pPr>
              <a:lnSpc>
                <a:spcPct val="125000"/>
              </a:lnSpc>
            </a:pPr>
            <a:r>
              <a:rPr lang="zh-CN" altLang="en-US" b="1" dirty="0">
                <a:solidFill>
                  <a:srgbClr val="404040"/>
                </a:solidFill>
              </a:rPr>
              <a:t>时间相关异常检测</a:t>
            </a:r>
            <a:endParaRPr lang="en-US" altLang="zh-CN" b="1" dirty="0">
              <a:solidFill>
                <a:srgbClr val="404040"/>
              </a:solidFill>
            </a:endParaRPr>
          </a:p>
          <a:p>
            <a:pPr marL="285750" indent="-285750">
              <a:lnSpc>
                <a:spcPct val="125000"/>
              </a:lnSpc>
              <a:buFont typeface="Arial" panose="02080604020202020204" pitchFamily="34" charset="0"/>
              <a:buChar char="•"/>
            </a:pPr>
            <a:r>
              <a:rPr lang="zh-CN" altLang="en-US" dirty="0">
                <a:solidFill>
                  <a:srgbClr val="404040"/>
                </a:solidFill>
              </a:rPr>
              <a:t>适用于周期性流量异常检测</a:t>
            </a:r>
            <a:endParaRPr lang="en-US" altLang="zh-CN" dirty="0">
              <a:solidFill>
                <a:srgbClr val="404040"/>
              </a:solidFill>
            </a:endParaRPr>
          </a:p>
          <a:p>
            <a:pPr marL="742950" lvl="1" indent="-285750">
              <a:lnSpc>
                <a:spcPct val="125000"/>
              </a:lnSpc>
              <a:buFont typeface="Arial" panose="02080604020202020204" pitchFamily="34" charset="0"/>
              <a:buChar char="•"/>
            </a:pPr>
            <a:r>
              <a:rPr lang="zh-CN" altLang="en-US" b="1" dirty="0">
                <a:solidFill>
                  <a:srgbClr val="404040"/>
                </a:solidFill>
              </a:rPr>
              <a:t>无传感器设备</a:t>
            </a:r>
            <a:r>
              <a:rPr lang="zh-CN" altLang="en-US" dirty="0">
                <a:solidFill>
                  <a:srgbClr val="404040"/>
                </a:solidFill>
              </a:rPr>
              <a:t>（如摄像头）： 设定数据包数量阈值，超出阈值则判断为异常。</a:t>
            </a:r>
          </a:p>
          <a:p>
            <a:pPr marL="742950" lvl="1" indent="-285750">
              <a:lnSpc>
                <a:spcPct val="125000"/>
              </a:lnSpc>
              <a:buFont typeface="Arial" panose="02080604020202020204" pitchFamily="34" charset="0"/>
              <a:buChar char="•"/>
            </a:pPr>
            <a:r>
              <a:rPr lang="zh-CN" altLang="en-US" b="1" dirty="0">
                <a:solidFill>
                  <a:srgbClr val="404040"/>
                </a:solidFill>
              </a:rPr>
              <a:t>传感器设备</a:t>
            </a:r>
            <a:r>
              <a:rPr lang="zh-CN" altLang="en-US" dirty="0">
                <a:solidFill>
                  <a:srgbClr val="404040"/>
                </a:solidFill>
              </a:rPr>
              <a:t>（具有常态异质性）：设定高变速阈值和低变速阈值用于判断数据上传频率是否异常。</a:t>
            </a:r>
          </a:p>
          <a:p>
            <a:pPr marL="285750" indent="-285750">
              <a:lnSpc>
                <a:spcPct val="125000"/>
              </a:lnSpc>
              <a:buFont typeface="Arial" panose="02080604020202020204" pitchFamily="34" charset="0"/>
              <a:buChar char="•"/>
            </a:pPr>
            <a:r>
              <a:rPr lang="zh-CN" altLang="en-US" b="1" dirty="0">
                <a:solidFill>
                  <a:srgbClr val="404040"/>
                </a:solidFill>
              </a:rPr>
              <a:t>运行时流程：</a:t>
            </a:r>
            <a:endParaRPr lang="en-US" altLang="zh-CN" b="1" dirty="0">
              <a:solidFill>
                <a:srgbClr val="404040"/>
              </a:solidFill>
            </a:endParaRPr>
          </a:p>
          <a:p>
            <a:pPr marL="742950" lvl="1" indent="-285750">
              <a:lnSpc>
                <a:spcPct val="125000"/>
              </a:lnSpc>
              <a:buFont typeface="Arial" panose="02080604020202020204" pitchFamily="34" charset="0"/>
              <a:buChar char="•"/>
            </a:pPr>
            <a:r>
              <a:rPr lang="zh-CN" altLang="en-US" dirty="0">
                <a:solidFill>
                  <a:srgbClr val="404040"/>
                </a:solidFill>
              </a:rPr>
              <a:t>检查 </a:t>
            </a:r>
            <a:r>
              <a:rPr lang="en-US" altLang="zh-CN" dirty="0">
                <a:solidFill>
                  <a:srgbClr val="404040"/>
                </a:solidFill>
              </a:rPr>
              <a:t>AF </a:t>
            </a:r>
            <a:r>
              <a:rPr lang="zh-CN" altLang="en-US" dirty="0">
                <a:solidFill>
                  <a:srgbClr val="404040"/>
                </a:solidFill>
              </a:rPr>
              <a:t>流量是否超出设定阈值，超出则触发异常报警。</a:t>
            </a:r>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异常检测模块</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a:t>
            </a:r>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交互相关异常检测</a:t>
            </a:r>
          </a:p>
        </p:txBody>
      </p:sp>
      <p:sp>
        <p:nvSpPr>
          <p:cNvPr id="2"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4" name="文本框 3"/>
          <p:cNvSpPr txBox="1"/>
          <p:nvPr/>
        </p:nvSpPr>
        <p:spPr>
          <a:xfrm>
            <a:off x="3990046" y="1556060"/>
            <a:ext cx="7592354" cy="2984500"/>
          </a:xfrm>
          <a:prstGeom prst="rect">
            <a:avLst/>
          </a:prstGeom>
          <a:noFill/>
        </p:spPr>
        <p:txBody>
          <a:bodyPr wrap="square">
            <a:spAutoFit/>
          </a:bodyPr>
          <a:lstStyle/>
          <a:p>
            <a:pPr>
              <a:lnSpc>
                <a:spcPct val="125000"/>
              </a:lnSpc>
              <a:buNone/>
            </a:pPr>
            <a:r>
              <a:rPr lang="zh-CN" altLang="en-US" b="1" dirty="0">
                <a:solidFill>
                  <a:srgbClr val="404040"/>
                </a:solidFill>
              </a:rPr>
              <a:t>交互相关异常检测</a:t>
            </a:r>
            <a:endParaRPr lang="en-US" altLang="zh-CN" b="1" dirty="0">
              <a:solidFill>
                <a:srgbClr val="404040"/>
              </a:solidFill>
            </a:endParaRPr>
          </a:p>
          <a:p>
            <a:pPr marL="285750" indent="-285750">
              <a:lnSpc>
                <a:spcPct val="125000"/>
              </a:lnSpc>
              <a:buFont typeface="Arial" panose="02080604020202020204" pitchFamily="34" charset="0"/>
              <a:buChar char="•"/>
            </a:pPr>
            <a:r>
              <a:rPr lang="zh-CN" altLang="en-US" dirty="0">
                <a:solidFill>
                  <a:srgbClr val="404040"/>
                </a:solidFill>
              </a:rPr>
              <a:t>适用于复杂设备联动检测，利用</a:t>
            </a:r>
            <a:r>
              <a:rPr lang="en-US" altLang="zh-CN" dirty="0">
                <a:solidFill>
                  <a:srgbClr val="404040"/>
                </a:solidFill>
              </a:rPr>
              <a:t>FS-HAN</a:t>
            </a:r>
            <a:r>
              <a:rPr lang="zh-CN" altLang="en-US" dirty="0">
                <a:solidFill>
                  <a:srgbClr val="404040"/>
                </a:solidFill>
              </a:rPr>
              <a:t>分析知识图谱中设备与环境的动态交互关系</a:t>
            </a:r>
            <a:endParaRPr lang="en-US" altLang="zh-CN" dirty="0">
              <a:solidFill>
                <a:srgbClr val="404040"/>
              </a:solidFill>
            </a:endParaRPr>
          </a:p>
          <a:p>
            <a:pPr algn="l"/>
            <a:r>
              <a:rPr lang="zh-CN" altLang="en-US" b="1" dirty="0">
                <a:solidFill>
                  <a:srgbClr val="404040"/>
                </a:solidFill>
              </a:rPr>
              <a:t>检测流程：</a:t>
            </a:r>
            <a:endParaRPr lang="en-US" altLang="zh-CN" b="1" dirty="0">
              <a:solidFill>
                <a:srgbClr val="404040"/>
              </a:solidFill>
            </a:endParaRPr>
          </a:p>
          <a:p>
            <a:pPr marL="285750" indent="-285750" algn="l">
              <a:buFont typeface="Arial" panose="02080604020202020204" pitchFamily="34" charset="0"/>
              <a:buChar char="•"/>
            </a:pPr>
            <a:r>
              <a:rPr lang="zh-CN" altLang="en-US" dirty="0">
                <a:solidFill>
                  <a:srgbClr val="404040"/>
                </a:solidFill>
              </a:rPr>
              <a:t>输入：知识图谱（设备状态、环境属性）。</a:t>
            </a:r>
          </a:p>
          <a:p>
            <a:pPr marL="285750" indent="-285750" algn="l">
              <a:spcBef>
                <a:spcPts val="300"/>
              </a:spcBef>
              <a:buFont typeface="Arial" panose="02080604020202020204" pitchFamily="34" charset="0"/>
              <a:buChar char="•"/>
            </a:pPr>
            <a:r>
              <a:rPr lang="zh-CN" altLang="en-US" dirty="0">
                <a:solidFill>
                  <a:srgbClr val="404040"/>
                </a:solidFill>
              </a:rPr>
              <a:t>模型推理：</a:t>
            </a:r>
            <a:r>
              <a:rPr lang="en-US" altLang="zh-CN" dirty="0">
                <a:solidFill>
                  <a:srgbClr val="404040"/>
                </a:solidFill>
              </a:rPr>
              <a:t>FS-HAN</a:t>
            </a:r>
            <a:r>
              <a:rPr lang="zh-CN" altLang="en-US" dirty="0">
                <a:solidFill>
                  <a:srgbClr val="404040"/>
                </a:solidFill>
              </a:rPr>
              <a:t>生成预测结果。</a:t>
            </a:r>
          </a:p>
          <a:p>
            <a:pPr marL="285750" indent="-285750" algn="l">
              <a:spcBef>
                <a:spcPts val="300"/>
              </a:spcBef>
              <a:spcAft>
                <a:spcPts val="300"/>
              </a:spcAft>
              <a:buFont typeface="Arial" panose="02080604020202020204" pitchFamily="34" charset="0"/>
              <a:buChar char="•"/>
            </a:pPr>
            <a:r>
              <a:rPr lang="zh-CN" altLang="en-US" dirty="0">
                <a:solidFill>
                  <a:srgbClr val="404040"/>
                </a:solidFill>
              </a:rPr>
              <a:t>异常判定：</a:t>
            </a:r>
          </a:p>
          <a:p>
            <a:pPr marL="742950" lvl="1" indent="-285750" algn="l">
              <a:spcBef>
                <a:spcPts val="300"/>
              </a:spcBef>
              <a:buFont typeface="Arial" panose="02080604020202020204" pitchFamily="34" charset="0"/>
              <a:buChar char="•"/>
            </a:pPr>
            <a:r>
              <a:rPr lang="zh-CN" altLang="en-US" dirty="0">
                <a:solidFill>
                  <a:srgbClr val="404040"/>
                </a:solidFill>
              </a:rPr>
              <a:t>设备状态（分类）：预测与当前状态不符则为异常。</a:t>
            </a:r>
          </a:p>
          <a:p>
            <a:pPr marL="742950" lvl="1" indent="-285750" algn="l">
              <a:spcBef>
                <a:spcPts val="300"/>
              </a:spcBef>
              <a:buFont typeface="Arial" panose="02080604020202020204" pitchFamily="34" charset="0"/>
              <a:buChar char="•"/>
            </a:pPr>
            <a:r>
              <a:rPr lang="zh-CN" altLang="en-US" dirty="0">
                <a:solidFill>
                  <a:srgbClr val="404040"/>
                </a:solidFill>
              </a:rPr>
              <a:t>环境属性（回归）：预测值与实际值偏差超过阈值则为异常</a:t>
            </a:r>
            <a:endParaRPr lang="en-US" altLang="zh-CN" b="1" dirty="0">
              <a:solidFill>
                <a:srgbClr val="404040"/>
              </a:solidFill>
            </a:endParaRPr>
          </a:p>
        </p:txBody>
      </p:sp>
      <p:pic>
        <p:nvPicPr>
          <p:cNvPr id="8" name="图片 7"/>
          <p:cNvPicPr>
            <a:picLocks noChangeAspect="1"/>
          </p:cNvPicPr>
          <p:nvPr/>
        </p:nvPicPr>
        <p:blipFill>
          <a:blip r:embed="rId3"/>
          <a:stretch>
            <a:fillRect/>
          </a:stretch>
        </p:blipFill>
        <p:spPr>
          <a:xfrm>
            <a:off x="765847" y="1556060"/>
            <a:ext cx="2983650" cy="32258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实验设置与结果分析</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--Experimental Datasets</a:t>
            </a:r>
            <a:endPar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sp>
        <p:nvSpPr>
          <p:cNvPr id="5" name="文本框 4"/>
          <p:cNvSpPr txBox="1"/>
          <p:nvPr/>
        </p:nvSpPr>
        <p:spPr>
          <a:xfrm>
            <a:off x="837575" y="1564970"/>
            <a:ext cx="8853566" cy="3186912"/>
          </a:xfrm>
          <a:prstGeom prst="rect">
            <a:avLst/>
          </a:prstGeom>
          <a:noFill/>
        </p:spPr>
        <p:txBody>
          <a:bodyPr wrap="square">
            <a:spAutoFit/>
          </a:bodyPr>
          <a:lstStyle/>
          <a:p>
            <a:pPr algn="l">
              <a:lnSpc>
                <a:spcPct val="125000"/>
              </a:lnSpc>
              <a:spcAft>
                <a:spcPts val="300"/>
              </a:spcAft>
            </a:pPr>
            <a:r>
              <a:rPr lang="zh-CN" altLang="en-US" b="1" i="0" dirty="0">
                <a:solidFill>
                  <a:srgbClr val="404040"/>
                </a:solidFill>
                <a:effectLst/>
                <a:latin typeface="Inter"/>
              </a:rPr>
              <a:t>测试平台搭建</a:t>
            </a:r>
            <a:endParaRPr lang="zh-CN" altLang="en-US" b="0" i="0" dirty="0">
              <a:solidFill>
                <a:srgbClr val="404040"/>
              </a:solidFill>
              <a:effectLst/>
              <a:latin typeface="Inter"/>
            </a:endParaRPr>
          </a:p>
          <a:p>
            <a:pPr marL="742950" lvl="1" indent="-285750" algn="l">
              <a:lnSpc>
                <a:spcPct val="125000"/>
              </a:lnSpc>
              <a:spcBef>
                <a:spcPts val="300"/>
              </a:spcBef>
              <a:buFont typeface="+mj-lt"/>
              <a:buAutoNum type="arabicPeriod"/>
            </a:pPr>
            <a:r>
              <a:rPr lang="zh-CN" altLang="en-US" b="1" i="0" dirty="0">
                <a:solidFill>
                  <a:srgbClr val="404040"/>
                </a:solidFill>
                <a:effectLst/>
                <a:latin typeface="Inter"/>
              </a:rPr>
              <a:t>设备与协议</a:t>
            </a:r>
            <a:r>
              <a:rPr lang="zh-CN" altLang="en-US" b="0" i="0" dirty="0">
                <a:solidFill>
                  <a:srgbClr val="404040"/>
                </a:solidFill>
                <a:effectLst/>
                <a:latin typeface="Inter"/>
              </a:rPr>
              <a:t>：</a:t>
            </a:r>
            <a:r>
              <a:rPr lang="en-US" altLang="zh-CN" b="0" i="0" dirty="0">
                <a:solidFill>
                  <a:srgbClr val="404040"/>
                </a:solidFill>
                <a:effectLst/>
                <a:latin typeface="Inter"/>
              </a:rPr>
              <a:t>19</a:t>
            </a:r>
            <a:r>
              <a:rPr lang="zh-CN" altLang="en-US" b="0" i="0" dirty="0">
                <a:solidFill>
                  <a:srgbClr val="404040"/>
                </a:solidFill>
                <a:effectLst/>
                <a:latin typeface="Inter"/>
              </a:rPr>
              <a:t>个现成物联网设备，覆盖</a:t>
            </a:r>
            <a:r>
              <a:rPr lang="en-US" altLang="zh-CN" b="0" i="0" dirty="0">
                <a:solidFill>
                  <a:srgbClr val="404040"/>
                </a:solidFill>
                <a:effectLst/>
                <a:latin typeface="Inter"/>
              </a:rPr>
              <a:t>TCP/IP</a:t>
            </a:r>
            <a:r>
              <a:rPr lang="zh-CN" altLang="en-US" b="0" i="0" dirty="0">
                <a:solidFill>
                  <a:srgbClr val="404040"/>
                </a:solidFill>
                <a:effectLst/>
                <a:latin typeface="Inter"/>
              </a:rPr>
              <a:t>和</a:t>
            </a:r>
            <a:r>
              <a:rPr lang="en-US" altLang="zh-CN" b="0" i="0" dirty="0">
                <a:solidFill>
                  <a:srgbClr val="404040"/>
                </a:solidFill>
                <a:effectLst/>
                <a:latin typeface="Inter"/>
              </a:rPr>
              <a:t>BLE</a:t>
            </a:r>
            <a:r>
              <a:rPr lang="zh-CN" altLang="en-US" b="0" i="0" dirty="0">
                <a:solidFill>
                  <a:srgbClr val="404040"/>
                </a:solidFill>
                <a:effectLst/>
                <a:latin typeface="Inter"/>
              </a:rPr>
              <a:t>协议。</a:t>
            </a:r>
          </a:p>
          <a:p>
            <a:pPr marL="742950" lvl="1" indent="-285750" algn="l">
              <a:lnSpc>
                <a:spcPct val="125000"/>
              </a:lnSpc>
              <a:spcBef>
                <a:spcPts val="300"/>
              </a:spcBef>
              <a:buFont typeface="+mj-lt"/>
              <a:buAutoNum type="arabicPeriod"/>
            </a:pPr>
            <a:r>
              <a:rPr lang="zh-CN" altLang="en-US" b="1" i="0" dirty="0">
                <a:solidFill>
                  <a:srgbClr val="404040"/>
                </a:solidFill>
                <a:effectLst/>
                <a:latin typeface="Inter"/>
              </a:rPr>
              <a:t>环境模拟</a:t>
            </a:r>
            <a:r>
              <a:rPr lang="zh-CN" altLang="en-US" b="0" i="0" dirty="0">
                <a:solidFill>
                  <a:srgbClr val="404040"/>
                </a:solidFill>
                <a:effectLst/>
                <a:latin typeface="Inter"/>
              </a:rPr>
              <a:t>：真实公寓环境（</a:t>
            </a:r>
            <a:r>
              <a:rPr lang="en-US" altLang="zh-CN" b="0" i="0" dirty="0">
                <a:solidFill>
                  <a:srgbClr val="404040"/>
                </a:solidFill>
                <a:effectLst/>
                <a:latin typeface="Inter"/>
              </a:rPr>
              <a:t>430</a:t>
            </a:r>
            <a:r>
              <a:rPr lang="zh-CN" altLang="en-US" b="0" i="0" dirty="0">
                <a:solidFill>
                  <a:srgbClr val="404040"/>
                </a:solidFill>
                <a:effectLst/>
                <a:latin typeface="Inter"/>
              </a:rPr>
              <a:t>平方英尺），包含客厅、卧室等区域，定义</a:t>
            </a:r>
            <a:r>
              <a:rPr lang="en-US" altLang="zh-CN" b="0" i="0" dirty="0">
                <a:solidFill>
                  <a:srgbClr val="404040"/>
                </a:solidFill>
                <a:effectLst/>
                <a:latin typeface="Inter"/>
              </a:rPr>
              <a:t>20</a:t>
            </a:r>
            <a:r>
              <a:rPr lang="zh-CN" altLang="en-US" b="0" i="0" dirty="0">
                <a:solidFill>
                  <a:srgbClr val="404040"/>
                </a:solidFill>
                <a:effectLst/>
                <a:latin typeface="Inter"/>
              </a:rPr>
              <a:t>条自动化规则。</a:t>
            </a:r>
          </a:p>
          <a:p>
            <a:pPr marL="742950" lvl="1" indent="-285750" algn="l">
              <a:lnSpc>
                <a:spcPct val="125000"/>
              </a:lnSpc>
              <a:spcBef>
                <a:spcPts val="300"/>
              </a:spcBef>
              <a:spcAft>
                <a:spcPts val="300"/>
              </a:spcAft>
              <a:buFont typeface="+mj-lt"/>
              <a:buAutoNum type="arabicPeriod"/>
            </a:pPr>
            <a:r>
              <a:rPr lang="zh-CN" altLang="en-US" b="1" i="0" dirty="0">
                <a:solidFill>
                  <a:srgbClr val="404040"/>
                </a:solidFill>
                <a:effectLst/>
                <a:latin typeface="Inter"/>
              </a:rPr>
              <a:t>数据收集</a:t>
            </a:r>
            <a:r>
              <a:rPr lang="zh-CN" altLang="en-US" b="0" i="0" dirty="0">
                <a:solidFill>
                  <a:srgbClr val="404040"/>
                </a:solidFill>
                <a:effectLst/>
                <a:latin typeface="Inter"/>
              </a:rPr>
              <a:t>：</a:t>
            </a:r>
          </a:p>
          <a:p>
            <a:pPr marL="1143000" lvl="2" indent="-228600" algn="l">
              <a:lnSpc>
                <a:spcPct val="125000"/>
              </a:lnSpc>
              <a:spcBef>
                <a:spcPts val="300"/>
              </a:spcBef>
              <a:buFont typeface="+mj-lt"/>
              <a:buAutoNum type="arabicPeriod"/>
            </a:pPr>
            <a:r>
              <a:rPr lang="zh-CN" altLang="en-US" b="1" i="0" dirty="0">
                <a:solidFill>
                  <a:srgbClr val="404040"/>
                </a:solidFill>
                <a:effectLst/>
                <a:latin typeface="Inter"/>
              </a:rPr>
              <a:t>正常流量</a:t>
            </a:r>
            <a:r>
              <a:rPr lang="zh-CN" altLang="en-US" b="0" i="0" dirty="0">
                <a:solidFill>
                  <a:srgbClr val="404040"/>
                </a:solidFill>
                <a:effectLst/>
                <a:latin typeface="Inter"/>
              </a:rPr>
              <a:t>：</a:t>
            </a:r>
            <a:r>
              <a:rPr lang="en-US" altLang="zh-CN" b="0" i="0" dirty="0">
                <a:solidFill>
                  <a:srgbClr val="404040"/>
                </a:solidFill>
                <a:effectLst/>
                <a:latin typeface="Inter"/>
              </a:rPr>
              <a:t>2</a:t>
            </a:r>
            <a:r>
              <a:rPr lang="zh-CN" altLang="en-US" b="0" i="0" dirty="0">
                <a:solidFill>
                  <a:srgbClr val="404040"/>
                </a:solidFill>
                <a:effectLst/>
                <a:latin typeface="Inter"/>
              </a:rPr>
              <a:t>个月采集，总计</a:t>
            </a:r>
            <a:r>
              <a:rPr lang="en-US" altLang="zh-CN" b="0" i="0" dirty="0">
                <a:solidFill>
                  <a:srgbClr val="404040"/>
                </a:solidFill>
                <a:effectLst/>
                <a:latin typeface="Inter"/>
              </a:rPr>
              <a:t>6.4GB</a:t>
            </a:r>
            <a:r>
              <a:rPr lang="zh-CN" altLang="en-US" b="0" i="0" dirty="0">
                <a:solidFill>
                  <a:srgbClr val="404040"/>
                </a:solidFill>
                <a:effectLst/>
                <a:latin typeface="Inter"/>
              </a:rPr>
              <a:t>。</a:t>
            </a:r>
          </a:p>
          <a:p>
            <a:pPr marL="1143000" lvl="2" indent="-228600" algn="l">
              <a:lnSpc>
                <a:spcPct val="125000"/>
              </a:lnSpc>
              <a:spcBef>
                <a:spcPts val="300"/>
              </a:spcBef>
              <a:buFont typeface="+mj-lt"/>
              <a:buAutoNum type="arabicPeriod"/>
            </a:pPr>
            <a:r>
              <a:rPr lang="zh-CN" altLang="en-US" b="1" i="0" dirty="0">
                <a:solidFill>
                  <a:srgbClr val="404040"/>
                </a:solidFill>
                <a:effectLst/>
                <a:latin typeface="Inter"/>
              </a:rPr>
              <a:t>攻击流量</a:t>
            </a:r>
            <a:r>
              <a:rPr lang="zh-CN" altLang="en-US" b="0" i="0" dirty="0">
                <a:solidFill>
                  <a:srgbClr val="404040"/>
                </a:solidFill>
                <a:effectLst/>
                <a:latin typeface="Inter"/>
              </a:rPr>
              <a:t>：部署感染</a:t>
            </a:r>
            <a:r>
              <a:rPr lang="en-US" altLang="zh-CN" b="0" i="0" dirty="0">
                <a:solidFill>
                  <a:srgbClr val="404040"/>
                </a:solidFill>
                <a:effectLst/>
                <a:latin typeface="Inter"/>
              </a:rPr>
              <a:t>Mirai/</a:t>
            </a:r>
            <a:r>
              <a:rPr lang="en-US" altLang="zh-CN" b="0" i="0" dirty="0" err="1">
                <a:solidFill>
                  <a:srgbClr val="404040"/>
                </a:solidFill>
                <a:effectLst/>
                <a:latin typeface="Inter"/>
              </a:rPr>
              <a:t>Bashlite</a:t>
            </a:r>
            <a:r>
              <a:rPr lang="zh-CN" altLang="en-US" b="0" i="0" dirty="0">
                <a:solidFill>
                  <a:srgbClr val="404040"/>
                </a:solidFill>
                <a:effectLst/>
                <a:latin typeface="Inter"/>
              </a:rPr>
              <a:t>的树莓派，重放公开僵尸网络攻击流量（</a:t>
            </a:r>
            <a:r>
              <a:rPr lang="en-US" altLang="zh-CN" b="0" i="0" dirty="0">
                <a:solidFill>
                  <a:srgbClr val="404040"/>
                </a:solidFill>
                <a:effectLst/>
                <a:latin typeface="Inter"/>
              </a:rPr>
              <a:t>C&amp;C</a:t>
            </a:r>
            <a:r>
              <a:rPr lang="zh-CN" altLang="en-US" b="0" i="0" dirty="0">
                <a:solidFill>
                  <a:srgbClr val="404040"/>
                </a:solidFill>
                <a:effectLst/>
                <a:latin typeface="Inter"/>
              </a:rPr>
              <a:t>、</a:t>
            </a:r>
            <a:r>
              <a:rPr lang="en-US" altLang="zh-CN" b="0" i="0" dirty="0">
                <a:solidFill>
                  <a:srgbClr val="404040"/>
                </a:solidFill>
                <a:effectLst/>
                <a:latin typeface="Inter"/>
              </a:rPr>
              <a:t>DDoS</a:t>
            </a:r>
            <a:r>
              <a:rPr lang="zh-CN" altLang="en-US" b="0" i="0" dirty="0">
                <a:solidFill>
                  <a:srgbClr val="404040"/>
                </a:solidFill>
                <a:effectLst/>
                <a:latin typeface="Inter"/>
              </a:rPr>
              <a:t>、扫描等），总计</a:t>
            </a:r>
            <a:r>
              <a:rPr lang="en-US" altLang="zh-CN" b="0" i="0" dirty="0">
                <a:solidFill>
                  <a:srgbClr val="404040"/>
                </a:solidFill>
                <a:effectLst/>
                <a:latin typeface="Inter"/>
              </a:rPr>
              <a:t>1.89GB</a:t>
            </a:r>
            <a:r>
              <a:rPr lang="zh-CN" altLang="en-US" b="0" i="0" dirty="0">
                <a:solidFill>
                  <a:srgbClr val="404040"/>
                </a:solidFill>
                <a:effectLst/>
                <a:latin typeface="Inter"/>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实验设置与结果分析</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--Evaluation Metrics</a:t>
            </a:r>
            <a:endPar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sp>
        <p:nvSpPr>
          <p:cNvPr id="5" name="文本框 4"/>
          <p:cNvSpPr txBox="1"/>
          <p:nvPr/>
        </p:nvSpPr>
        <p:spPr>
          <a:xfrm>
            <a:off x="770255" y="1575434"/>
            <a:ext cx="10289951" cy="4581525"/>
          </a:xfrm>
          <a:prstGeom prst="rect">
            <a:avLst/>
          </a:prstGeom>
          <a:noFill/>
        </p:spPr>
        <p:txBody>
          <a:bodyPr wrap="square">
            <a:noAutofit/>
          </a:bodyPr>
          <a:lstStyle/>
          <a:p>
            <a:pPr algn="l">
              <a:lnSpc>
                <a:spcPct val="125000"/>
              </a:lnSpc>
              <a:spcBef>
                <a:spcPts val="300"/>
              </a:spcBef>
              <a:spcAft>
                <a:spcPts val="300"/>
              </a:spcAft>
            </a:pPr>
            <a:r>
              <a:rPr lang="zh-CN" altLang="en-US" b="1" i="0" dirty="0">
                <a:solidFill>
                  <a:srgbClr val="404040"/>
                </a:solidFill>
                <a:effectLst/>
                <a:latin typeface="Inter"/>
              </a:rPr>
              <a:t>评估指标</a:t>
            </a:r>
            <a:endParaRPr lang="zh-CN" altLang="en-US" b="0" i="0" dirty="0">
              <a:solidFill>
                <a:srgbClr val="404040"/>
              </a:solidFill>
              <a:effectLst/>
              <a:latin typeface="Inter"/>
            </a:endParaRPr>
          </a:p>
          <a:p>
            <a:pPr marL="742950" lvl="1" indent="-285750" algn="l">
              <a:lnSpc>
                <a:spcPct val="125000"/>
              </a:lnSpc>
              <a:spcBef>
                <a:spcPts val="300"/>
              </a:spcBef>
              <a:buFont typeface="+mj-lt"/>
              <a:buAutoNum type="arabicPeriod"/>
            </a:pPr>
            <a:r>
              <a:rPr lang="zh-CN" altLang="en-US" b="1" i="0" dirty="0">
                <a:solidFill>
                  <a:srgbClr val="404040"/>
                </a:solidFill>
                <a:effectLst/>
                <a:latin typeface="Inter"/>
              </a:rPr>
              <a:t>动作指纹模块</a:t>
            </a:r>
            <a:r>
              <a:rPr lang="zh-CN" altLang="en-US" b="0" i="0" dirty="0">
                <a:solidFill>
                  <a:srgbClr val="404040"/>
                </a:solidFill>
                <a:effectLst/>
                <a:latin typeface="Inter"/>
              </a:rPr>
              <a:t>：活跃流量精确度（</a:t>
            </a:r>
            <a:r>
              <a:rPr lang="en-US" altLang="zh-CN" b="0" i="0" dirty="0">
                <a:solidFill>
                  <a:srgbClr val="404040"/>
                </a:solidFill>
                <a:effectLst/>
                <a:latin typeface="Inter"/>
              </a:rPr>
              <a:t>Precision</a:t>
            </a:r>
            <a:r>
              <a:rPr lang="zh-CN" altLang="en-US" b="0" i="0" dirty="0">
                <a:solidFill>
                  <a:srgbClr val="404040"/>
                </a:solidFill>
                <a:effectLst/>
                <a:latin typeface="Inter"/>
              </a:rPr>
              <a:t>）、活跃</a:t>
            </a:r>
            <a:r>
              <a:rPr lang="zh-CN" altLang="en-US" dirty="0">
                <a:solidFill>
                  <a:srgbClr val="404040"/>
                </a:solidFill>
                <a:effectLst/>
                <a:latin typeface="Inter"/>
                <a:sym typeface="+mn-ea"/>
              </a:rPr>
              <a:t>/空闲流量</a:t>
            </a:r>
            <a:r>
              <a:rPr lang="zh-CN" altLang="en-US" b="0" i="0" dirty="0">
                <a:solidFill>
                  <a:srgbClr val="404040"/>
                </a:solidFill>
                <a:effectLst/>
                <a:latin typeface="Inter"/>
              </a:rPr>
              <a:t>召回率（</a:t>
            </a:r>
            <a:r>
              <a:rPr lang="en-US" altLang="zh-CN" b="0" i="0" dirty="0">
                <a:solidFill>
                  <a:srgbClr val="404040"/>
                </a:solidFill>
                <a:effectLst/>
                <a:latin typeface="Inter"/>
              </a:rPr>
              <a:t>Recall</a:t>
            </a:r>
            <a:r>
              <a:rPr lang="zh-CN" altLang="en-US" b="0" i="0" dirty="0">
                <a:solidFill>
                  <a:srgbClr val="404040"/>
                </a:solidFill>
                <a:effectLst/>
                <a:latin typeface="Inter"/>
              </a:rPr>
              <a:t>）。</a:t>
            </a:r>
          </a:p>
          <a:p>
            <a:pPr marL="742950" lvl="1" indent="-285750" algn="l">
              <a:lnSpc>
                <a:spcPct val="125000"/>
              </a:lnSpc>
              <a:spcBef>
                <a:spcPts val="300"/>
              </a:spcBef>
              <a:buFont typeface="+mj-lt"/>
              <a:buAutoNum type="arabicPeriod"/>
            </a:pPr>
            <a:r>
              <a:rPr lang="zh-CN" altLang="en-US" b="1" i="0" dirty="0">
                <a:solidFill>
                  <a:srgbClr val="404040"/>
                </a:solidFill>
                <a:effectLst/>
                <a:latin typeface="Inter"/>
              </a:rPr>
              <a:t>攻击检测</a:t>
            </a:r>
            <a:r>
              <a:rPr lang="zh-CN" altLang="en-US" b="0" i="0" dirty="0">
                <a:solidFill>
                  <a:srgbClr val="404040"/>
                </a:solidFill>
                <a:effectLst/>
                <a:latin typeface="Inter"/>
              </a:rPr>
              <a:t>：</a:t>
            </a:r>
            <a:endParaRPr lang="en-US" altLang="zh-CN" dirty="0">
              <a:solidFill>
                <a:srgbClr val="404040"/>
              </a:solidFill>
              <a:latin typeface="Inter"/>
            </a:endParaRPr>
          </a:p>
          <a:p>
            <a:pPr marL="1200150" lvl="2" indent="-285750">
              <a:lnSpc>
                <a:spcPct val="125000"/>
              </a:lnSpc>
              <a:spcBef>
                <a:spcPts val="300"/>
              </a:spcBef>
              <a:buFont typeface="+mj-lt"/>
              <a:buAutoNum type="arabicPeriod"/>
            </a:pPr>
            <a:r>
              <a:rPr lang="zh-CN" altLang="en-US" b="0" i="0" dirty="0">
                <a:solidFill>
                  <a:srgbClr val="404040"/>
                </a:solidFill>
                <a:effectLst/>
                <a:latin typeface="Inter"/>
              </a:rPr>
              <a:t>真阳率（</a:t>
            </a:r>
            <a:r>
              <a:rPr lang="en-US" altLang="zh-CN" b="0" i="0" dirty="0">
                <a:solidFill>
                  <a:srgbClr val="404040"/>
                </a:solidFill>
                <a:effectLst/>
                <a:latin typeface="Inter"/>
              </a:rPr>
              <a:t>TPR</a:t>
            </a:r>
            <a:r>
              <a:rPr lang="zh-CN" altLang="en-US" b="0" i="0" dirty="0">
                <a:solidFill>
                  <a:srgbClr val="404040"/>
                </a:solidFill>
                <a:effectLst/>
                <a:latin typeface="Inter"/>
              </a:rPr>
              <a:t>）</a:t>
            </a:r>
            <a:endParaRPr lang="en-US" altLang="zh-CN" b="0" i="0" dirty="0">
              <a:solidFill>
                <a:srgbClr val="404040"/>
              </a:solidFill>
              <a:effectLst/>
              <a:latin typeface="Inter"/>
            </a:endParaRPr>
          </a:p>
          <a:p>
            <a:pPr marL="1200150" lvl="2" indent="-285750">
              <a:lnSpc>
                <a:spcPct val="125000"/>
              </a:lnSpc>
              <a:spcBef>
                <a:spcPts val="300"/>
              </a:spcBef>
              <a:buFont typeface="+mj-lt"/>
              <a:buAutoNum type="arabicPeriod"/>
            </a:pPr>
            <a:r>
              <a:rPr lang="zh-CN" altLang="en-US" b="0" i="0" dirty="0">
                <a:solidFill>
                  <a:srgbClr val="404040"/>
                </a:solidFill>
                <a:effectLst/>
                <a:latin typeface="Inter"/>
              </a:rPr>
              <a:t>真阴率（</a:t>
            </a:r>
            <a:r>
              <a:rPr lang="en-US" altLang="zh-CN" b="0" i="0" dirty="0">
                <a:solidFill>
                  <a:srgbClr val="404040"/>
                </a:solidFill>
                <a:effectLst/>
                <a:latin typeface="Inter"/>
              </a:rPr>
              <a:t>TNR</a:t>
            </a:r>
            <a:r>
              <a:rPr lang="zh-CN" altLang="en-US" b="0" i="0" dirty="0">
                <a:solidFill>
                  <a:srgbClr val="404040"/>
                </a:solidFill>
                <a:effectLst/>
                <a:latin typeface="Inter"/>
              </a:rPr>
              <a:t>）</a:t>
            </a:r>
            <a:endParaRPr lang="en-US" altLang="zh-CN" b="0" i="0" dirty="0">
              <a:solidFill>
                <a:srgbClr val="404040"/>
              </a:solidFill>
              <a:effectLst/>
              <a:latin typeface="Inter"/>
            </a:endParaRPr>
          </a:p>
          <a:p>
            <a:pPr marL="1200150" lvl="2" indent="-285750">
              <a:lnSpc>
                <a:spcPct val="125000"/>
              </a:lnSpc>
              <a:spcBef>
                <a:spcPts val="300"/>
              </a:spcBef>
              <a:buFont typeface="+mj-lt"/>
              <a:buAutoNum type="arabicPeriod"/>
            </a:pPr>
            <a:r>
              <a:rPr lang="zh-CN" altLang="en-US" b="0" i="0" dirty="0">
                <a:solidFill>
                  <a:srgbClr val="404040"/>
                </a:solidFill>
                <a:effectLst/>
                <a:latin typeface="Inter"/>
              </a:rPr>
              <a:t>检测延迟（</a:t>
            </a:r>
            <a:r>
              <a:rPr lang="en-US" altLang="zh-CN" b="0" i="0" dirty="0">
                <a:solidFill>
                  <a:srgbClr val="404040"/>
                </a:solidFill>
                <a:effectLst/>
                <a:latin typeface="Inter"/>
              </a:rPr>
              <a:t>LAT</a:t>
            </a:r>
            <a:r>
              <a:rPr lang="zh-CN" altLang="en-US" b="0" i="0" dirty="0">
                <a:solidFill>
                  <a:srgbClr val="404040"/>
                </a:solidFill>
                <a:effectLst/>
                <a:latin typeface="Inter"/>
              </a:rPr>
              <a:t>）</a:t>
            </a:r>
            <a:endParaRPr lang="en-US" altLang="zh-CN" b="0" i="0" dirty="0">
              <a:solidFill>
                <a:srgbClr val="404040"/>
              </a:solidFill>
              <a:effectLst/>
              <a:latin typeface="Inter"/>
            </a:endParaRPr>
          </a:p>
          <a:p>
            <a:pPr marL="1200150" lvl="2" indent="-285750">
              <a:lnSpc>
                <a:spcPct val="125000"/>
              </a:lnSpc>
              <a:spcBef>
                <a:spcPts val="300"/>
              </a:spcBef>
              <a:buFont typeface="+mj-lt"/>
              <a:buAutoNum type="arabicPeriod"/>
            </a:pPr>
            <a:r>
              <a:rPr lang="zh-CN" altLang="en-US" b="0" i="0" dirty="0">
                <a:solidFill>
                  <a:srgbClr val="404040"/>
                </a:solidFill>
                <a:effectLst/>
                <a:latin typeface="Inter"/>
              </a:rPr>
              <a:t>攻击容量（</a:t>
            </a:r>
            <a:r>
              <a:rPr lang="en-US" altLang="zh-CN" b="0" i="0" dirty="0">
                <a:solidFill>
                  <a:srgbClr val="404040"/>
                </a:solidFill>
                <a:effectLst/>
                <a:latin typeface="Inter"/>
              </a:rPr>
              <a:t>C</a:t>
            </a:r>
            <a:r>
              <a:rPr lang="zh-CN" altLang="en-US" b="0" i="0" dirty="0">
                <a:solidFill>
                  <a:srgbClr val="404040"/>
                </a:solidFill>
                <a:effectLst/>
                <a:latin typeface="Inter"/>
              </a:rPr>
              <a:t>）</a:t>
            </a:r>
            <a:endParaRPr lang="en-US" altLang="zh-CN" dirty="0">
              <a:solidFill>
                <a:srgbClr val="404040"/>
              </a:solidFill>
              <a:latin typeface="Inter"/>
            </a:endParaRPr>
          </a:p>
          <a:p>
            <a:pPr marL="1200150" lvl="2" indent="-285750">
              <a:lnSpc>
                <a:spcPct val="125000"/>
              </a:lnSpc>
              <a:spcBef>
                <a:spcPts val="300"/>
              </a:spcBef>
              <a:buFont typeface="+mj-lt"/>
              <a:buAutoNum type="arabicPeriod"/>
            </a:pPr>
            <a:r>
              <a:rPr lang="zh-CN" altLang="en-US" dirty="0">
                <a:solidFill>
                  <a:srgbClr val="404040"/>
                </a:solidFill>
                <a:effectLst/>
                <a:latin typeface="Inter"/>
                <a:sym typeface="+mn-ea"/>
              </a:rPr>
              <a:t>异常定位精度 (Prel)</a:t>
            </a:r>
            <a:r>
              <a:rPr lang="zh-CN" altLang="en-US" dirty="0">
                <a:solidFill>
                  <a:srgbClr val="404040"/>
                </a:solidFill>
                <a:latin typeface="Inter"/>
                <a:sym typeface="+mn-ea"/>
              </a:rPr>
              <a:t>：</a:t>
            </a:r>
            <a:r>
              <a:rPr lang="zh-CN" altLang="en-US" dirty="0">
                <a:solidFill>
                  <a:srgbClr val="404040"/>
                </a:solidFill>
                <a:latin typeface="Inter"/>
              </a:rPr>
              <a:t>被正确识别的恶意环境属性数 / 被检测为恶意的所有环境属性数。</a:t>
            </a:r>
            <a:endParaRPr lang="en-US" altLang="zh-CN" dirty="0">
              <a:solidFill>
                <a:srgbClr val="404040"/>
              </a:solidFill>
              <a:latin typeface="Inter"/>
              <a:sym typeface="+mn-ea"/>
            </a:endParaRPr>
          </a:p>
          <a:p>
            <a:pPr marL="1200150" lvl="2" indent="-285750">
              <a:lnSpc>
                <a:spcPct val="125000"/>
              </a:lnSpc>
              <a:spcBef>
                <a:spcPts val="300"/>
              </a:spcBef>
              <a:buFont typeface="+mj-lt"/>
              <a:buAutoNum type="arabicPeriod"/>
            </a:pPr>
            <a:r>
              <a:rPr lang="zh-CN" altLang="en-US" dirty="0">
                <a:solidFill>
                  <a:srgbClr val="404040"/>
                </a:solidFill>
                <a:latin typeface="Inter"/>
                <a:sym typeface="+mn-ea"/>
              </a:rPr>
              <a:t>异常定位召回率 (Recl)：</a:t>
            </a:r>
            <a:r>
              <a:rPr lang="zh-CN" altLang="en-US" dirty="0">
                <a:solidFill>
                  <a:srgbClr val="404040"/>
                </a:solidFill>
                <a:latin typeface="Inter"/>
              </a:rPr>
              <a:t>被正确识别的恶意环境属性数 / 所有真实恶意环境属性数。</a:t>
            </a:r>
          </a:p>
          <a:p>
            <a:pPr marL="742950" lvl="1" indent="-285750" algn="l">
              <a:lnSpc>
                <a:spcPct val="125000"/>
              </a:lnSpc>
              <a:spcBef>
                <a:spcPts val="300"/>
              </a:spcBef>
              <a:buFont typeface="+mj-lt"/>
              <a:buAutoNum type="arabicPeriod"/>
            </a:pPr>
            <a:r>
              <a:rPr lang="zh-CN" altLang="en-US" i="0" dirty="0">
                <a:solidFill>
                  <a:srgbClr val="404040"/>
                </a:solidFill>
                <a:effectLst/>
                <a:latin typeface="Inter"/>
              </a:rPr>
              <a:t>运行时性能</a:t>
            </a:r>
            <a:r>
              <a:rPr lang="zh-CN" altLang="en-US" b="0" i="0" dirty="0">
                <a:solidFill>
                  <a:srgbClr val="404040"/>
                </a:solidFill>
                <a:effectLst/>
                <a:latin typeface="Inter"/>
              </a:rPr>
              <a:t>：CPU/内存占用、推理时间。</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实验设置与结果分析</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--Competing Methods</a:t>
            </a:r>
            <a:endPar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sp>
        <p:nvSpPr>
          <p:cNvPr id="5" name="文本框 4"/>
          <p:cNvSpPr txBox="1"/>
          <p:nvPr/>
        </p:nvSpPr>
        <p:spPr>
          <a:xfrm>
            <a:off x="790290" y="1327140"/>
            <a:ext cx="9333251" cy="5378460"/>
          </a:xfrm>
          <a:prstGeom prst="rect">
            <a:avLst/>
          </a:prstGeom>
          <a:noFill/>
        </p:spPr>
        <p:txBody>
          <a:bodyPr wrap="square">
            <a:spAutoFit/>
          </a:bodyPr>
          <a:lstStyle/>
          <a:p>
            <a:pPr algn="l">
              <a:lnSpc>
                <a:spcPct val="125000"/>
              </a:lnSpc>
              <a:spcBef>
                <a:spcPts val="300"/>
              </a:spcBef>
              <a:spcAft>
                <a:spcPts val="300"/>
              </a:spcAft>
            </a:pPr>
            <a:r>
              <a:rPr lang="zh-CN" altLang="en-US" b="1" i="0" dirty="0">
                <a:solidFill>
                  <a:srgbClr val="404040"/>
                </a:solidFill>
                <a:effectLst/>
                <a:latin typeface="Inter"/>
              </a:rPr>
              <a:t>对比基线方法</a:t>
            </a:r>
            <a:endParaRPr lang="zh-CN" altLang="en-US" b="0" i="0" dirty="0">
              <a:solidFill>
                <a:srgbClr val="404040"/>
              </a:solidFill>
              <a:effectLst/>
              <a:latin typeface="Inter"/>
            </a:endParaRPr>
          </a:p>
          <a:p>
            <a:pPr marL="742950" lvl="1" indent="-285750" algn="l">
              <a:lnSpc>
                <a:spcPct val="125000"/>
              </a:lnSpc>
              <a:spcBef>
                <a:spcPts val="300"/>
              </a:spcBef>
              <a:buFont typeface="+mj-lt"/>
              <a:buAutoNum type="arabicPeriod"/>
            </a:pPr>
            <a:r>
              <a:rPr lang="zh-CN" altLang="en-US" b="1" i="0" dirty="0">
                <a:solidFill>
                  <a:srgbClr val="404040"/>
                </a:solidFill>
                <a:effectLst/>
                <a:latin typeface="Inter"/>
              </a:rPr>
              <a:t>动作指纹模块</a:t>
            </a:r>
            <a:r>
              <a:rPr lang="zh-CN" altLang="en-US" b="0" i="0" dirty="0">
                <a:solidFill>
                  <a:srgbClr val="404040"/>
                </a:solidFill>
                <a:effectLst/>
                <a:latin typeface="Inter"/>
              </a:rPr>
              <a:t>：</a:t>
            </a:r>
            <a:endParaRPr lang="en-US" altLang="zh-CN" b="0" i="0" dirty="0">
              <a:solidFill>
                <a:srgbClr val="404040"/>
              </a:solidFill>
              <a:effectLst/>
              <a:latin typeface="Inter"/>
            </a:endParaRPr>
          </a:p>
          <a:p>
            <a:pPr marL="1200150" lvl="2" indent="-285750">
              <a:lnSpc>
                <a:spcPct val="125000"/>
              </a:lnSpc>
              <a:spcBef>
                <a:spcPts val="300"/>
              </a:spcBef>
              <a:buFont typeface="+mj-lt"/>
              <a:buAutoNum type="arabicPeriod"/>
            </a:pPr>
            <a:r>
              <a:rPr lang="zh-CN" altLang="en-US" b="0" i="0" dirty="0">
                <a:solidFill>
                  <a:srgbClr val="404040"/>
                </a:solidFill>
                <a:effectLst/>
                <a:latin typeface="Inter"/>
              </a:rPr>
              <a:t>空闲流量，对比</a:t>
            </a:r>
            <a:endParaRPr lang="en-US" altLang="zh-CN" b="0" i="0" dirty="0">
              <a:solidFill>
                <a:srgbClr val="404040"/>
              </a:solidFill>
              <a:effectLst/>
              <a:latin typeface="Inter"/>
            </a:endParaRPr>
          </a:p>
          <a:p>
            <a:pPr marL="1657350" lvl="3" indent="-285750">
              <a:lnSpc>
                <a:spcPct val="125000"/>
              </a:lnSpc>
              <a:spcBef>
                <a:spcPts val="300"/>
              </a:spcBef>
              <a:buFont typeface="+mj-lt"/>
              <a:buAutoNum type="arabicPeriod"/>
            </a:pPr>
            <a:r>
              <a:rPr lang="zh-CN" altLang="en-US" b="1" i="0" dirty="0">
                <a:solidFill>
                  <a:srgbClr val="404040"/>
                </a:solidFill>
                <a:effectLst/>
                <a:latin typeface="Inter"/>
              </a:rPr>
              <a:t>最先进</a:t>
            </a:r>
            <a:r>
              <a:rPr lang="zh-CN" altLang="en-US" b="0" i="0" dirty="0">
                <a:solidFill>
                  <a:srgbClr val="404040"/>
                </a:solidFill>
                <a:effectLst/>
                <a:latin typeface="Inter"/>
              </a:rPr>
              <a:t>的使用空闲流量的物联网指纹识别方法 </a:t>
            </a:r>
            <a:endParaRPr lang="en-US" altLang="zh-CN" b="0" i="0" dirty="0">
              <a:solidFill>
                <a:srgbClr val="404040"/>
              </a:solidFill>
              <a:effectLst/>
              <a:latin typeface="Inter"/>
            </a:endParaRPr>
          </a:p>
          <a:p>
            <a:pPr marL="1657350" lvl="3" indent="-285750">
              <a:lnSpc>
                <a:spcPct val="125000"/>
              </a:lnSpc>
              <a:spcBef>
                <a:spcPts val="300"/>
              </a:spcBef>
              <a:buFont typeface="+mj-lt"/>
              <a:buAutoNum type="arabicPeriod"/>
            </a:pPr>
            <a:r>
              <a:rPr lang="zh-CN" altLang="en-US" b="0" i="0" dirty="0">
                <a:solidFill>
                  <a:srgbClr val="404040"/>
                </a:solidFill>
                <a:effectLst/>
                <a:latin typeface="Inter"/>
              </a:rPr>
              <a:t>学习空闲突发模式的</a:t>
            </a:r>
            <a:r>
              <a:rPr lang="zh-CN" altLang="en-US" b="1" i="0" dirty="0">
                <a:solidFill>
                  <a:srgbClr val="404040"/>
                </a:solidFill>
                <a:effectLst/>
                <a:latin typeface="Inter"/>
              </a:rPr>
              <a:t>自动编码器模型（</a:t>
            </a:r>
            <a:r>
              <a:rPr lang="en-US" altLang="zh-CN" b="1" i="0" dirty="0">
                <a:solidFill>
                  <a:srgbClr val="404040"/>
                </a:solidFill>
                <a:effectLst/>
                <a:latin typeface="Inter"/>
              </a:rPr>
              <a:t>AE</a:t>
            </a:r>
            <a:r>
              <a:rPr lang="zh-CN" altLang="en-US" b="1" i="0" dirty="0">
                <a:solidFill>
                  <a:srgbClr val="404040"/>
                </a:solidFill>
                <a:effectLst/>
                <a:latin typeface="Inter"/>
              </a:rPr>
              <a:t>）</a:t>
            </a:r>
            <a:endParaRPr lang="en-US" altLang="zh-CN" b="0" i="0" dirty="0">
              <a:solidFill>
                <a:srgbClr val="404040"/>
              </a:solidFill>
              <a:effectLst/>
              <a:latin typeface="Inter"/>
            </a:endParaRPr>
          </a:p>
          <a:p>
            <a:pPr marL="1657350" lvl="3" indent="-285750">
              <a:lnSpc>
                <a:spcPct val="125000"/>
              </a:lnSpc>
              <a:spcBef>
                <a:spcPts val="300"/>
              </a:spcBef>
              <a:buFont typeface="+mj-lt"/>
              <a:buAutoNum type="arabicPeriod"/>
            </a:pPr>
            <a:r>
              <a:rPr lang="zh-CN" altLang="en-US" b="0" i="0" dirty="0">
                <a:solidFill>
                  <a:srgbClr val="404040"/>
                </a:solidFill>
                <a:effectLst/>
                <a:latin typeface="Inter"/>
              </a:rPr>
              <a:t>训练集（一周）和测试集（三周）</a:t>
            </a:r>
          </a:p>
          <a:p>
            <a:pPr marL="1200150" lvl="2" indent="-285750">
              <a:lnSpc>
                <a:spcPct val="125000"/>
              </a:lnSpc>
              <a:spcBef>
                <a:spcPts val="300"/>
              </a:spcBef>
              <a:buFont typeface="+mj-lt"/>
              <a:buAutoNum type="arabicPeriod"/>
            </a:pPr>
            <a:r>
              <a:rPr lang="zh-CN" altLang="en-US" b="0" i="0" dirty="0">
                <a:solidFill>
                  <a:srgbClr val="404040"/>
                </a:solidFill>
                <a:effectLst/>
                <a:latin typeface="Inter"/>
              </a:rPr>
              <a:t>活动流量，对比</a:t>
            </a:r>
            <a:endParaRPr lang="en-US" altLang="zh-CN" b="0" i="0" dirty="0">
              <a:solidFill>
                <a:srgbClr val="404040"/>
              </a:solidFill>
              <a:effectLst/>
              <a:latin typeface="Inter"/>
            </a:endParaRPr>
          </a:p>
          <a:p>
            <a:pPr marL="1657350" lvl="3" indent="-285750">
              <a:lnSpc>
                <a:spcPct val="125000"/>
              </a:lnSpc>
              <a:spcBef>
                <a:spcPts val="300"/>
              </a:spcBef>
              <a:buFont typeface="+mj-lt"/>
              <a:buAutoNum type="arabicPeriod"/>
            </a:pPr>
            <a:r>
              <a:rPr lang="en-US" altLang="zh-CN" i="0" dirty="0" err="1">
                <a:solidFill>
                  <a:srgbClr val="404040"/>
                </a:solidFill>
                <a:effectLst/>
                <a:latin typeface="Inter"/>
              </a:rPr>
              <a:t>PingPong</a:t>
            </a:r>
            <a:r>
              <a:rPr lang="zh-CN" altLang="en-US" b="1" i="0" dirty="0">
                <a:solidFill>
                  <a:srgbClr val="404040"/>
                </a:solidFill>
                <a:effectLst/>
                <a:latin typeface="Inter"/>
              </a:rPr>
              <a:t>：最先进</a:t>
            </a:r>
            <a:r>
              <a:rPr lang="zh-CN" altLang="en-US" b="0" i="0" dirty="0">
                <a:solidFill>
                  <a:srgbClr val="404040"/>
                </a:solidFill>
                <a:effectLst/>
                <a:latin typeface="Inter"/>
              </a:rPr>
              <a:t>的事件签名方法 </a:t>
            </a:r>
            <a:endParaRPr lang="en-US" altLang="zh-CN" b="0" i="0" dirty="0">
              <a:solidFill>
                <a:srgbClr val="404040"/>
              </a:solidFill>
              <a:effectLst/>
              <a:latin typeface="Inter"/>
            </a:endParaRPr>
          </a:p>
          <a:p>
            <a:pPr marL="1657350" lvl="3" indent="-285750">
              <a:lnSpc>
                <a:spcPct val="125000"/>
              </a:lnSpc>
              <a:spcBef>
                <a:spcPts val="300"/>
              </a:spcBef>
              <a:buFont typeface="+mj-lt"/>
              <a:buAutoNum type="arabicPeriod"/>
            </a:pPr>
            <a:r>
              <a:rPr lang="zh-CN" altLang="en-US" b="0" i="0" dirty="0">
                <a:solidFill>
                  <a:srgbClr val="404040"/>
                </a:solidFill>
                <a:effectLst/>
                <a:latin typeface="Inter"/>
              </a:rPr>
              <a:t>学习活动突发模式的</a:t>
            </a:r>
            <a:r>
              <a:rPr lang="zh-CN" altLang="en-US" b="1" i="0" dirty="0">
                <a:solidFill>
                  <a:srgbClr val="404040"/>
                </a:solidFill>
                <a:effectLst/>
                <a:latin typeface="Inter"/>
              </a:rPr>
              <a:t>自动编码器</a:t>
            </a:r>
            <a:r>
              <a:rPr lang="zh-CN" altLang="en-US" b="1" dirty="0">
                <a:solidFill>
                  <a:srgbClr val="404040"/>
                </a:solidFill>
                <a:latin typeface="Inter"/>
              </a:rPr>
              <a:t>（</a:t>
            </a:r>
            <a:r>
              <a:rPr lang="en-US" altLang="zh-CN" b="1" dirty="0">
                <a:solidFill>
                  <a:srgbClr val="404040"/>
                </a:solidFill>
                <a:latin typeface="Inter"/>
              </a:rPr>
              <a:t>AE</a:t>
            </a:r>
            <a:r>
              <a:rPr lang="zh-CN" altLang="en-US" b="1" dirty="0">
                <a:solidFill>
                  <a:srgbClr val="404040"/>
                </a:solidFill>
                <a:latin typeface="Inter"/>
              </a:rPr>
              <a:t>）</a:t>
            </a:r>
            <a:endParaRPr lang="en-US" altLang="zh-CN" dirty="0">
              <a:solidFill>
                <a:srgbClr val="404040"/>
              </a:solidFill>
              <a:latin typeface="Inter"/>
            </a:endParaRPr>
          </a:p>
          <a:p>
            <a:pPr marL="1657350" lvl="3" indent="-285750">
              <a:lnSpc>
                <a:spcPct val="125000"/>
              </a:lnSpc>
              <a:spcBef>
                <a:spcPts val="300"/>
              </a:spcBef>
              <a:buFont typeface="+mj-lt"/>
              <a:buAutoNum type="arabicPeriod"/>
            </a:pPr>
            <a:r>
              <a:rPr lang="zh-CN" altLang="en-US" b="0" i="0" dirty="0">
                <a:solidFill>
                  <a:srgbClr val="404040"/>
                </a:solidFill>
                <a:effectLst/>
                <a:latin typeface="Inter"/>
              </a:rPr>
              <a:t>训练集（两天）和测试集（两天）</a:t>
            </a:r>
          </a:p>
          <a:p>
            <a:pPr marL="742950" lvl="1" indent="-285750" algn="l">
              <a:lnSpc>
                <a:spcPct val="125000"/>
              </a:lnSpc>
              <a:spcBef>
                <a:spcPts val="300"/>
              </a:spcBef>
              <a:buFont typeface="+mj-lt"/>
              <a:buAutoNum type="arabicPeriod"/>
            </a:pPr>
            <a:r>
              <a:rPr lang="zh-CN" altLang="en-US" b="1" i="0" dirty="0">
                <a:solidFill>
                  <a:srgbClr val="404040"/>
                </a:solidFill>
                <a:effectLst/>
                <a:latin typeface="Inter"/>
              </a:rPr>
              <a:t>设备定向攻击检测</a:t>
            </a:r>
            <a:r>
              <a:rPr lang="zh-CN" altLang="en-US" b="0" i="0" dirty="0">
                <a:solidFill>
                  <a:srgbClr val="404040"/>
                </a:solidFill>
                <a:effectLst/>
                <a:latin typeface="Inter"/>
              </a:rPr>
              <a:t>：对比</a:t>
            </a:r>
            <a:r>
              <a:rPr lang="en-US" altLang="zh-CN" b="0" i="0" dirty="0">
                <a:solidFill>
                  <a:srgbClr val="404040"/>
                </a:solidFill>
                <a:effectLst/>
                <a:latin typeface="Inter"/>
              </a:rPr>
              <a:t>Kitsune</a:t>
            </a:r>
            <a:r>
              <a:rPr lang="zh-CN" altLang="en-US" b="0" i="0" dirty="0">
                <a:solidFill>
                  <a:srgbClr val="404040"/>
                </a:solidFill>
                <a:effectLst/>
                <a:latin typeface="Inter"/>
              </a:rPr>
              <a:t>（集成自动编码器）和</a:t>
            </a:r>
            <a:r>
              <a:rPr lang="en-US" altLang="zh-CN" b="0" i="0" dirty="0" err="1">
                <a:solidFill>
                  <a:srgbClr val="404040"/>
                </a:solidFill>
                <a:effectLst/>
                <a:latin typeface="Inter"/>
              </a:rPr>
              <a:t>IoTEnsemble</a:t>
            </a:r>
            <a:r>
              <a:rPr lang="zh-CN" altLang="en-US" b="0" i="0" dirty="0">
                <a:solidFill>
                  <a:srgbClr val="404040"/>
                </a:solidFill>
                <a:effectLst/>
                <a:latin typeface="Inter"/>
              </a:rPr>
              <a:t>（多模型融合）</a:t>
            </a:r>
            <a:r>
              <a:rPr lang="zh-CN" altLang="en-US" dirty="0">
                <a:solidFill>
                  <a:srgbClr val="404040"/>
                </a:solidFill>
                <a:latin typeface="Inter"/>
              </a:rPr>
              <a:t>。</a:t>
            </a:r>
            <a:r>
              <a:rPr lang="zh-CN" altLang="en-US" b="0" i="0" dirty="0">
                <a:solidFill>
                  <a:srgbClr val="404040"/>
                </a:solidFill>
                <a:effectLst/>
                <a:latin typeface="Inter"/>
              </a:rPr>
              <a:t>训练集（一周）和测试集（一</a:t>
            </a:r>
            <a:r>
              <a:rPr lang="zh-CN" altLang="en-US" dirty="0">
                <a:solidFill>
                  <a:srgbClr val="404040"/>
                </a:solidFill>
                <a:latin typeface="Inter"/>
              </a:rPr>
              <a:t>周</a:t>
            </a:r>
            <a:r>
              <a:rPr lang="zh-CN" altLang="en-US" b="0" i="0" dirty="0">
                <a:solidFill>
                  <a:srgbClr val="404040"/>
                </a:solidFill>
                <a:effectLst/>
                <a:latin typeface="Inter"/>
              </a:rPr>
              <a:t>）</a:t>
            </a:r>
          </a:p>
          <a:p>
            <a:pPr marL="742950" lvl="1" indent="-285750" algn="l">
              <a:lnSpc>
                <a:spcPct val="125000"/>
              </a:lnSpc>
              <a:spcBef>
                <a:spcPts val="300"/>
              </a:spcBef>
              <a:buFont typeface="+mj-lt"/>
              <a:buAutoNum type="arabicPeriod"/>
            </a:pPr>
            <a:r>
              <a:rPr lang="zh-CN" altLang="en-US" b="1" i="0" dirty="0">
                <a:solidFill>
                  <a:srgbClr val="404040"/>
                </a:solidFill>
                <a:effectLst/>
                <a:latin typeface="Inter"/>
              </a:rPr>
              <a:t>平台攻击检测</a:t>
            </a:r>
            <a:r>
              <a:rPr lang="zh-CN" altLang="en-US" b="0" i="0" dirty="0">
                <a:solidFill>
                  <a:srgbClr val="404040"/>
                </a:solidFill>
                <a:effectLst/>
                <a:latin typeface="Inter"/>
              </a:rPr>
              <a:t>：对比</a:t>
            </a:r>
            <a:r>
              <a:rPr lang="en-US" altLang="zh-CN" b="0" i="0" dirty="0" err="1">
                <a:solidFill>
                  <a:srgbClr val="404040"/>
                </a:solidFill>
                <a:effectLst/>
                <a:latin typeface="Inter"/>
              </a:rPr>
              <a:t>HoMonit</a:t>
            </a:r>
            <a:r>
              <a:rPr lang="zh-CN" altLang="en-US" b="0" i="0" dirty="0">
                <a:solidFill>
                  <a:srgbClr val="404040"/>
                </a:solidFill>
                <a:effectLst/>
                <a:latin typeface="Inter"/>
              </a:rPr>
              <a:t>（</a:t>
            </a:r>
            <a:r>
              <a:rPr lang="en-US" altLang="zh-CN" b="0" i="0" dirty="0">
                <a:solidFill>
                  <a:srgbClr val="404040"/>
                </a:solidFill>
                <a:effectLst/>
                <a:latin typeface="Inter"/>
              </a:rPr>
              <a:t>DFA</a:t>
            </a:r>
            <a:r>
              <a:rPr lang="zh-CN" altLang="en-US" b="0" i="0" dirty="0">
                <a:solidFill>
                  <a:srgbClr val="404040"/>
                </a:solidFill>
                <a:effectLst/>
                <a:latin typeface="Inter"/>
              </a:rPr>
              <a:t>规则匹配）、</a:t>
            </a:r>
            <a:r>
              <a:rPr lang="en-US" altLang="zh-CN" b="0" i="0" dirty="0" err="1">
                <a:solidFill>
                  <a:srgbClr val="404040"/>
                </a:solidFill>
                <a:effectLst/>
                <a:latin typeface="Inter"/>
              </a:rPr>
              <a:t>HAWatcher</a:t>
            </a:r>
            <a:r>
              <a:rPr lang="zh-CN" altLang="en-US" b="0" i="0" dirty="0">
                <a:solidFill>
                  <a:srgbClr val="404040"/>
                </a:solidFill>
                <a:effectLst/>
                <a:latin typeface="Inter"/>
              </a:rPr>
              <a:t>（假设检验）和自动编码器（</a:t>
            </a:r>
            <a:r>
              <a:rPr lang="en-US" altLang="zh-CN" b="0" i="0" dirty="0">
                <a:solidFill>
                  <a:srgbClr val="404040"/>
                </a:solidFill>
                <a:effectLst/>
                <a:latin typeface="Inter"/>
              </a:rPr>
              <a:t>AE</a:t>
            </a:r>
            <a:r>
              <a:rPr lang="zh-CN" altLang="en-US" b="0" i="0" dirty="0">
                <a:solidFill>
                  <a:srgbClr val="404040"/>
                </a:solidFill>
                <a:effectLst/>
                <a:latin typeface="Inter"/>
              </a:rPr>
              <a:t>）。训练集（一周）和测试集（一周）。</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实验设置与结果分析</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--Experimental results</a:t>
            </a:r>
            <a:endPar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sp>
        <p:nvSpPr>
          <p:cNvPr id="5" name="文本框 4"/>
          <p:cNvSpPr txBox="1"/>
          <p:nvPr/>
        </p:nvSpPr>
        <p:spPr>
          <a:xfrm>
            <a:off x="746760" y="1497965"/>
            <a:ext cx="10728960" cy="5023859"/>
          </a:xfrm>
          <a:prstGeom prst="rect">
            <a:avLst/>
          </a:prstGeom>
          <a:noFill/>
        </p:spPr>
        <p:txBody>
          <a:bodyPr wrap="square">
            <a:noAutofit/>
          </a:bodyPr>
          <a:lstStyle/>
          <a:p>
            <a:pPr algn="l" fontAlgn="auto">
              <a:lnSpc>
                <a:spcPct val="125000"/>
              </a:lnSpc>
              <a:spcAft>
                <a:spcPts val="300"/>
              </a:spcAft>
              <a:buFont typeface="+mj-lt"/>
              <a:buAutoNum type="arabicPeriod"/>
            </a:pPr>
            <a:r>
              <a:rPr lang="zh-CN" altLang="en-US" b="1" i="0" dirty="0">
                <a:solidFill>
                  <a:srgbClr val="404040"/>
                </a:solidFill>
                <a:effectLst/>
                <a:latin typeface="Inter"/>
              </a:rPr>
              <a:t>动作指纹模块</a:t>
            </a:r>
            <a:endParaRPr lang="en-US" altLang="zh-CN" dirty="0">
              <a:solidFill>
                <a:srgbClr val="404040"/>
              </a:solidFill>
              <a:latin typeface="Inter"/>
            </a:endParaRPr>
          </a:p>
          <a:p>
            <a:pPr lvl="1">
              <a:lnSpc>
                <a:spcPct val="125000"/>
              </a:lnSpc>
              <a:spcAft>
                <a:spcPts val="300"/>
              </a:spcAft>
              <a:buFont typeface="+mj-lt"/>
              <a:buAutoNum type="arabicPeriod"/>
            </a:pPr>
            <a:r>
              <a:rPr lang="zh-CN" altLang="en-US" b="0" i="0" dirty="0">
                <a:solidFill>
                  <a:srgbClr val="404040"/>
                </a:solidFill>
                <a:effectLst/>
                <a:latin typeface="Inter"/>
              </a:rPr>
              <a:t>空闲流量召回率（</a:t>
            </a:r>
            <a:r>
              <a:rPr lang="en-US" altLang="zh-CN" b="0" i="0" dirty="0" err="1">
                <a:solidFill>
                  <a:srgbClr val="404040"/>
                </a:solidFill>
                <a:effectLst/>
                <a:latin typeface="Inter"/>
              </a:rPr>
              <a:t>Rec_i</a:t>
            </a:r>
            <a:r>
              <a:rPr lang="zh-CN" altLang="en-US" b="0" i="0" dirty="0">
                <a:solidFill>
                  <a:srgbClr val="404040"/>
                </a:solidFill>
                <a:effectLst/>
                <a:latin typeface="Inter"/>
              </a:rPr>
              <a:t>）达</a:t>
            </a:r>
            <a:r>
              <a:rPr lang="en-US" altLang="zh-CN" b="0" i="0" dirty="0">
                <a:solidFill>
                  <a:srgbClr val="404040"/>
                </a:solidFill>
                <a:effectLst/>
                <a:latin typeface="Inter"/>
              </a:rPr>
              <a:t>99.6%</a:t>
            </a:r>
            <a:r>
              <a:rPr lang="zh-CN" altLang="en-US" b="0" i="0" dirty="0">
                <a:solidFill>
                  <a:srgbClr val="404040"/>
                </a:solidFill>
                <a:effectLst/>
                <a:latin typeface="Inter"/>
              </a:rPr>
              <a:t>，活动流量精确度（</a:t>
            </a:r>
            <a:r>
              <a:rPr lang="en-US" altLang="zh-CN" b="0" i="0" dirty="0" err="1">
                <a:solidFill>
                  <a:srgbClr val="404040"/>
                </a:solidFill>
                <a:effectLst/>
                <a:latin typeface="Inter"/>
              </a:rPr>
              <a:t>Pre_a</a:t>
            </a:r>
            <a:r>
              <a:rPr lang="zh-CN" altLang="en-US" b="0" i="0" dirty="0">
                <a:solidFill>
                  <a:srgbClr val="404040"/>
                </a:solidFill>
                <a:effectLst/>
                <a:latin typeface="Inter"/>
              </a:rPr>
              <a:t>）和召回率（</a:t>
            </a:r>
            <a:r>
              <a:rPr lang="en-US" altLang="zh-CN" b="0" i="0" dirty="0" err="1">
                <a:solidFill>
                  <a:srgbClr val="404040"/>
                </a:solidFill>
                <a:effectLst/>
                <a:latin typeface="Inter"/>
              </a:rPr>
              <a:t>Rec_a</a:t>
            </a:r>
            <a:r>
              <a:rPr lang="zh-CN" altLang="en-US" b="0" i="0" dirty="0">
                <a:solidFill>
                  <a:srgbClr val="404040"/>
                </a:solidFill>
                <a:effectLst/>
                <a:latin typeface="Inter"/>
              </a:rPr>
              <a:t>）均为</a:t>
            </a:r>
            <a:r>
              <a:rPr lang="en-US" altLang="zh-CN" b="0" i="0" dirty="0">
                <a:solidFill>
                  <a:srgbClr val="404040"/>
                </a:solidFill>
                <a:effectLst/>
                <a:latin typeface="Inter"/>
              </a:rPr>
              <a:t>100%</a:t>
            </a:r>
            <a:r>
              <a:rPr lang="zh-CN" altLang="en-US" b="0" i="0" dirty="0">
                <a:solidFill>
                  <a:srgbClr val="404040"/>
                </a:solidFill>
                <a:effectLst/>
                <a:latin typeface="Inter"/>
              </a:rPr>
              <a:t>。</a:t>
            </a:r>
            <a:endParaRPr lang="en-US" altLang="zh-CN" b="0" i="0" dirty="0">
              <a:solidFill>
                <a:srgbClr val="404040"/>
              </a:solidFill>
              <a:effectLst/>
              <a:latin typeface="Inter"/>
            </a:endParaRPr>
          </a:p>
          <a:p>
            <a:pPr lvl="1">
              <a:lnSpc>
                <a:spcPct val="125000"/>
              </a:lnSpc>
              <a:spcAft>
                <a:spcPts val="300"/>
              </a:spcAft>
              <a:buFont typeface="+mj-lt"/>
              <a:buAutoNum type="arabicPeriod"/>
            </a:pPr>
            <a:r>
              <a:rPr lang="zh-CN" altLang="en-US" b="0" i="0" dirty="0">
                <a:solidFill>
                  <a:srgbClr val="404040"/>
                </a:solidFill>
                <a:effectLst/>
                <a:latin typeface="Inter"/>
              </a:rPr>
              <a:t>匹配时间比</a:t>
            </a:r>
            <a:r>
              <a:rPr lang="en-US" altLang="zh-CN" b="0" i="0" dirty="0">
                <a:solidFill>
                  <a:srgbClr val="404040"/>
                </a:solidFill>
                <a:effectLst/>
                <a:latin typeface="Inter"/>
              </a:rPr>
              <a:t>SP</a:t>
            </a:r>
            <a:r>
              <a:rPr lang="zh-CN" altLang="en-US" b="0" i="0" dirty="0">
                <a:solidFill>
                  <a:srgbClr val="404040"/>
                </a:solidFill>
                <a:effectLst/>
                <a:latin typeface="Inter"/>
              </a:rPr>
              <a:t>和</a:t>
            </a:r>
            <a:r>
              <a:rPr lang="en-US" altLang="zh-CN" b="0" i="0" dirty="0">
                <a:solidFill>
                  <a:srgbClr val="404040"/>
                </a:solidFill>
                <a:effectLst/>
                <a:latin typeface="Inter"/>
              </a:rPr>
              <a:t>AE</a:t>
            </a:r>
            <a:r>
              <a:rPr lang="zh-CN" altLang="en-US" b="0" i="0" dirty="0">
                <a:solidFill>
                  <a:srgbClr val="404040"/>
                </a:solidFill>
                <a:effectLst/>
                <a:latin typeface="Inter"/>
              </a:rPr>
              <a:t>显著减少，意味着动作指纹模块在处理网络流量时的速度显著提高。</a:t>
            </a:r>
            <a:endParaRPr lang="en-US" altLang="zh-CN" b="0" i="0" dirty="0">
              <a:solidFill>
                <a:srgbClr val="404040"/>
              </a:solidFill>
              <a:effectLst/>
              <a:latin typeface="Inter"/>
            </a:endParaRPr>
          </a:p>
          <a:p>
            <a:pPr marL="1143000" lvl="2" indent="-228600" algn="l" fontAlgn="auto">
              <a:lnSpc>
                <a:spcPct val="125000"/>
              </a:lnSpc>
              <a:spcBef>
                <a:spcPts val="300"/>
              </a:spcBef>
              <a:buFont typeface="+mj-lt"/>
              <a:buAutoNum type="arabicPeriod"/>
            </a:pPr>
            <a:endParaRPr lang="en-US" altLang="zh-CN" dirty="0">
              <a:solidFill>
                <a:srgbClr val="404040"/>
              </a:solidFill>
              <a:latin typeface="Inter"/>
            </a:endParaRPr>
          </a:p>
          <a:p>
            <a:pPr marL="1143000" lvl="2" indent="-228600" algn="l" fontAlgn="auto">
              <a:lnSpc>
                <a:spcPct val="125000"/>
              </a:lnSpc>
              <a:spcBef>
                <a:spcPts val="300"/>
              </a:spcBef>
              <a:buFont typeface="+mj-lt"/>
              <a:buAutoNum type="arabicPeriod"/>
            </a:pPr>
            <a:endParaRPr lang="en-US" altLang="zh-CN" b="0" i="0" dirty="0">
              <a:solidFill>
                <a:srgbClr val="404040"/>
              </a:solidFill>
              <a:effectLst/>
              <a:latin typeface="Inter"/>
            </a:endParaRPr>
          </a:p>
          <a:p>
            <a:pPr marL="1143000" lvl="2" indent="-228600" algn="l" fontAlgn="auto">
              <a:lnSpc>
                <a:spcPct val="125000"/>
              </a:lnSpc>
              <a:spcBef>
                <a:spcPts val="300"/>
              </a:spcBef>
              <a:buFont typeface="+mj-lt"/>
              <a:buAutoNum type="arabicPeriod"/>
            </a:pPr>
            <a:endParaRPr lang="en-US" altLang="zh-CN" dirty="0">
              <a:solidFill>
                <a:srgbClr val="404040"/>
              </a:solidFill>
              <a:latin typeface="Inter"/>
            </a:endParaRPr>
          </a:p>
          <a:p>
            <a:pPr lvl="2" algn="l" fontAlgn="auto">
              <a:lnSpc>
                <a:spcPct val="125000"/>
              </a:lnSpc>
              <a:spcBef>
                <a:spcPts val="300"/>
              </a:spcBef>
            </a:pPr>
            <a:endParaRPr lang="en-US" altLang="zh-CN" dirty="0">
              <a:solidFill>
                <a:srgbClr val="404040"/>
              </a:solidFill>
              <a:latin typeface="Inter"/>
            </a:endParaRPr>
          </a:p>
          <a:p>
            <a:pPr>
              <a:lnSpc>
                <a:spcPct val="125000"/>
              </a:lnSpc>
              <a:spcBef>
                <a:spcPts val="300"/>
              </a:spcBef>
              <a:spcAft>
                <a:spcPts val="300"/>
              </a:spcAft>
            </a:pPr>
            <a:r>
              <a:rPr lang="zh-CN" altLang="en-US" dirty="0">
                <a:solidFill>
                  <a:srgbClr val="404040"/>
                </a:solidFill>
                <a:latin typeface="Inter"/>
              </a:rPr>
              <a:t>其中，</a:t>
            </a:r>
            <a:r>
              <a:rPr lang="el-GR" altLang="zh-CN" b="0" i="0" dirty="0">
                <a:solidFill>
                  <a:srgbClr val="404040"/>
                </a:solidFill>
                <a:effectLst/>
                <a:latin typeface="Inter"/>
              </a:rPr>
              <a:t>ϵ </a:t>
            </a:r>
            <a:r>
              <a:rPr lang="zh-CN" altLang="en-US" dirty="0">
                <a:solidFill>
                  <a:srgbClr val="404040"/>
                </a:solidFill>
                <a:latin typeface="Inter"/>
              </a:rPr>
              <a:t>为</a:t>
            </a:r>
            <a:r>
              <a:rPr lang="en-US" altLang="zh-CN" b="0" i="0" dirty="0">
                <a:solidFill>
                  <a:srgbClr val="404040"/>
                </a:solidFill>
                <a:effectLst/>
                <a:latin typeface="Inter"/>
              </a:rPr>
              <a:t>DBSCAN</a:t>
            </a:r>
            <a:r>
              <a:rPr lang="zh-CN" altLang="en-US" b="0" i="0" dirty="0">
                <a:solidFill>
                  <a:srgbClr val="404040"/>
                </a:solidFill>
                <a:effectLst/>
                <a:latin typeface="Inter"/>
              </a:rPr>
              <a:t>参数；</a:t>
            </a:r>
            <a:r>
              <a:rPr lang="en-US" altLang="zh-CN" i="0" dirty="0">
                <a:solidFill>
                  <a:srgbClr val="404040"/>
                </a:solidFill>
                <a:effectLst/>
                <a:latin typeface="Inter"/>
              </a:rPr>
              <a:t>#AF (ours)</a:t>
            </a:r>
            <a:r>
              <a:rPr lang="zh-CN" altLang="en-US" dirty="0">
                <a:solidFill>
                  <a:srgbClr val="404040"/>
                </a:solidFill>
                <a:latin typeface="Inter"/>
              </a:rPr>
              <a:t>为</a:t>
            </a:r>
            <a:r>
              <a:rPr lang="zh-CN" altLang="en-US" b="0" i="0" dirty="0">
                <a:solidFill>
                  <a:srgbClr val="404040"/>
                </a:solidFill>
                <a:effectLst/>
                <a:latin typeface="Inter"/>
              </a:rPr>
              <a:t>空闲动作指纹（</a:t>
            </a:r>
            <a:r>
              <a:rPr lang="en-US" altLang="zh-CN" b="0" i="0" dirty="0">
                <a:solidFill>
                  <a:srgbClr val="404040"/>
                </a:solidFill>
                <a:effectLst/>
                <a:latin typeface="Inter"/>
              </a:rPr>
              <a:t>AFs</a:t>
            </a:r>
            <a:r>
              <a:rPr lang="zh-CN" altLang="en-US" b="0" i="0" dirty="0">
                <a:solidFill>
                  <a:srgbClr val="404040"/>
                </a:solidFill>
                <a:effectLst/>
                <a:latin typeface="Inter"/>
              </a:rPr>
              <a:t>）的数量；</a:t>
            </a:r>
            <a:endParaRPr lang="en-US" altLang="zh-CN" b="0" i="0" dirty="0">
              <a:solidFill>
                <a:srgbClr val="404040"/>
              </a:solidFill>
              <a:effectLst/>
              <a:latin typeface="Inter"/>
            </a:endParaRPr>
          </a:p>
          <a:p>
            <a:pPr>
              <a:lnSpc>
                <a:spcPct val="125000"/>
              </a:lnSpc>
              <a:spcBef>
                <a:spcPts val="300"/>
              </a:spcBef>
              <a:spcAft>
                <a:spcPts val="300"/>
              </a:spcAft>
            </a:pPr>
            <a:r>
              <a:rPr lang="en-US" altLang="zh-CN" dirty="0">
                <a:solidFill>
                  <a:srgbClr val="404040"/>
                </a:solidFill>
                <a:latin typeface="Inter"/>
              </a:rPr>
              <a:t> </a:t>
            </a:r>
            <a:r>
              <a:rPr lang="en-US" altLang="zh-CN" b="0" i="0" dirty="0" err="1">
                <a:solidFill>
                  <a:srgbClr val="404040"/>
                </a:solidFill>
                <a:effectLst/>
                <a:latin typeface="Inter"/>
              </a:rPr>
              <a:t>L</a:t>
            </a:r>
            <a:r>
              <a:rPr lang="en-US" altLang="zh-CN" b="0" i="0" baseline="-25000" dirty="0" err="1">
                <a:solidFill>
                  <a:srgbClr val="404040"/>
                </a:solidFill>
                <a:effectLst/>
                <a:latin typeface="Inter"/>
              </a:rPr>
              <a:t>max</a:t>
            </a:r>
            <a:r>
              <a:rPr lang="zh-CN" altLang="en-US" b="0" i="0" dirty="0">
                <a:solidFill>
                  <a:srgbClr val="404040"/>
                </a:solidFill>
                <a:effectLst/>
                <a:latin typeface="Inter"/>
              </a:rPr>
              <a:t>为每个动作指纹中包含的最大数据包数量，反映了设备在空闲状态下的行为模式的复杂性。</a:t>
            </a:r>
            <a:endParaRPr lang="en-US" altLang="zh-CN" b="1" i="0" dirty="0">
              <a:solidFill>
                <a:srgbClr val="404040"/>
              </a:solidFill>
              <a:effectLst/>
              <a:latin typeface="Inter"/>
            </a:endParaRPr>
          </a:p>
          <a:p>
            <a:pPr algn="l" fontAlgn="auto">
              <a:lnSpc>
                <a:spcPct val="125000"/>
              </a:lnSpc>
              <a:spcBef>
                <a:spcPts val="300"/>
              </a:spcBef>
              <a:spcAft>
                <a:spcPts val="300"/>
              </a:spcAft>
            </a:pPr>
            <a:endParaRPr lang="zh-CN" altLang="en-US" b="0" i="0" dirty="0">
              <a:solidFill>
                <a:srgbClr val="404040"/>
              </a:solidFill>
              <a:effectLst/>
              <a:latin typeface="Inter"/>
            </a:endParaRPr>
          </a:p>
        </p:txBody>
      </p:sp>
      <p:pic>
        <p:nvPicPr>
          <p:cNvPr id="3" name="图片 2">
            <a:extLst>
              <a:ext uri="{FF2B5EF4-FFF2-40B4-BE49-F238E27FC236}">
                <a16:creationId xmlns:a16="http://schemas.microsoft.com/office/drawing/2014/main" id="{FF979739-227E-C3BA-94CF-5BE51076D2F5}"/>
              </a:ext>
            </a:extLst>
          </p:cNvPr>
          <p:cNvPicPr>
            <a:picLocks noChangeAspect="1"/>
          </p:cNvPicPr>
          <p:nvPr/>
        </p:nvPicPr>
        <p:blipFill>
          <a:blip r:embed="rId3"/>
          <a:stretch>
            <a:fillRect/>
          </a:stretch>
        </p:blipFill>
        <p:spPr>
          <a:xfrm>
            <a:off x="5878133" y="2604635"/>
            <a:ext cx="3797495" cy="1714588"/>
          </a:xfrm>
          <a:prstGeom prst="rect">
            <a:avLst/>
          </a:prstGeom>
        </p:spPr>
      </p:pic>
      <p:pic>
        <p:nvPicPr>
          <p:cNvPr id="8" name="图片 7">
            <a:extLst>
              <a:ext uri="{FF2B5EF4-FFF2-40B4-BE49-F238E27FC236}">
                <a16:creationId xmlns:a16="http://schemas.microsoft.com/office/drawing/2014/main" id="{0656A7EC-CF68-4B91-92F4-77CB9DDCEF83}"/>
              </a:ext>
            </a:extLst>
          </p:cNvPr>
          <p:cNvPicPr>
            <a:picLocks noChangeAspect="1"/>
          </p:cNvPicPr>
          <p:nvPr/>
        </p:nvPicPr>
        <p:blipFill>
          <a:blip r:embed="rId4"/>
          <a:stretch>
            <a:fillRect/>
          </a:stretch>
        </p:blipFill>
        <p:spPr>
          <a:xfrm>
            <a:off x="1493434" y="2714719"/>
            <a:ext cx="3797495" cy="16045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DDB43-1A7E-A6F1-6D3C-88BD4EE1F819}"/>
            </a:ext>
          </a:extLst>
        </p:cNvPr>
        <p:cNvGrpSpPr/>
        <p:nvPr/>
      </p:nvGrpSpPr>
      <p:grpSpPr>
        <a:xfrm>
          <a:off x="0" y="0"/>
          <a:ext cx="0" cy="0"/>
          <a:chOff x="0" y="0"/>
          <a:chExt cx="0" cy="0"/>
        </a:xfrm>
      </p:grpSpPr>
      <p:sp>
        <p:nvSpPr>
          <p:cNvPr id="4" name="圆角矩形 3">
            <a:extLst>
              <a:ext uri="{FF2B5EF4-FFF2-40B4-BE49-F238E27FC236}">
                <a16:creationId xmlns:a16="http://schemas.microsoft.com/office/drawing/2014/main" id="{48617E9F-9020-DC5E-F98A-03CCB45267D3}"/>
              </a:ext>
            </a:extLst>
          </p:cNvPr>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6" name="标题 5">
            <a:extLst>
              <a:ext uri="{FF2B5EF4-FFF2-40B4-BE49-F238E27FC236}">
                <a16:creationId xmlns:a16="http://schemas.microsoft.com/office/drawing/2014/main" id="{645E3EF3-357C-5127-43A2-52B75F93BFFE}"/>
              </a:ext>
            </a:extLst>
          </p:cNvPr>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实验设置与结果分析</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--Experimental results</a:t>
            </a:r>
            <a:endPar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sp>
        <p:nvSpPr>
          <p:cNvPr id="5" name="文本框 4">
            <a:extLst>
              <a:ext uri="{FF2B5EF4-FFF2-40B4-BE49-F238E27FC236}">
                <a16:creationId xmlns:a16="http://schemas.microsoft.com/office/drawing/2014/main" id="{A1354AC1-5FB3-F651-0951-A6E249CD6405}"/>
              </a:ext>
            </a:extLst>
          </p:cNvPr>
          <p:cNvSpPr txBox="1"/>
          <p:nvPr/>
        </p:nvSpPr>
        <p:spPr>
          <a:xfrm>
            <a:off x="746760" y="1497965"/>
            <a:ext cx="10728960" cy="5023859"/>
          </a:xfrm>
          <a:prstGeom prst="rect">
            <a:avLst/>
          </a:prstGeom>
          <a:noFill/>
        </p:spPr>
        <p:txBody>
          <a:bodyPr wrap="square">
            <a:noAutofit/>
          </a:bodyPr>
          <a:lstStyle/>
          <a:p>
            <a:pPr algn="l" fontAlgn="auto">
              <a:lnSpc>
                <a:spcPct val="125000"/>
              </a:lnSpc>
              <a:spcBef>
                <a:spcPts val="300"/>
              </a:spcBef>
              <a:spcAft>
                <a:spcPts val="300"/>
              </a:spcAft>
            </a:pPr>
            <a:r>
              <a:rPr lang="en-US" altLang="zh-CN" b="1" i="0" dirty="0">
                <a:solidFill>
                  <a:srgbClr val="404040"/>
                </a:solidFill>
                <a:effectLst/>
                <a:latin typeface="Inter"/>
              </a:rPr>
              <a:t>2.</a:t>
            </a:r>
            <a:r>
              <a:rPr lang="zh-CN" altLang="en-US" b="1" i="0" dirty="0">
                <a:solidFill>
                  <a:srgbClr val="404040"/>
                </a:solidFill>
                <a:effectLst/>
                <a:latin typeface="Inter"/>
              </a:rPr>
              <a:t>设备定向攻击检测</a:t>
            </a:r>
            <a:endParaRPr lang="zh-CN" altLang="en-US" b="0" i="0" dirty="0">
              <a:solidFill>
                <a:srgbClr val="404040"/>
              </a:solidFill>
              <a:effectLst/>
              <a:latin typeface="Inter"/>
            </a:endParaRPr>
          </a:p>
          <a:p>
            <a:pPr marL="742950" lvl="1" indent="-285750" algn="l" fontAlgn="auto">
              <a:lnSpc>
                <a:spcPct val="125000"/>
              </a:lnSpc>
              <a:spcBef>
                <a:spcPts val="300"/>
              </a:spcBef>
              <a:buFont typeface="+mj-lt"/>
              <a:buAutoNum type="arabicPeriod"/>
            </a:pPr>
            <a:r>
              <a:rPr lang="zh-CN" altLang="en-US" b="1" i="0" dirty="0">
                <a:solidFill>
                  <a:srgbClr val="404040"/>
                </a:solidFill>
                <a:effectLst/>
                <a:latin typeface="Inter"/>
              </a:rPr>
              <a:t>检测效率</a:t>
            </a:r>
            <a:r>
              <a:rPr lang="zh-CN" altLang="en-US" b="0" i="0" dirty="0">
                <a:solidFill>
                  <a:srgbClr val="404040"/>
                </a:solidFill>
                <a:effectLst/>
                <a:latin typeface="Inter"/>
              </a:rPr>
              <a:t>：平均检测延迟优于</a:t>
            </a:r>
            <a:r>
              <a:rPr lang="en-US" altLang="zh-CN" b="0" i="0" dirty="0">
                <a:solidFill>
                  <a:srgbClr val="404040"/>
                </a:solidFill>
                <a:effectLst/>
                <a:latin typeface="Inter"/>
              </a:rPr>
              <a:t>Kitsune</a:t>
            </a:r>
            <a:r>
              <a:rPr lang="zh-CN" altLang="en-US" b="0" i="0" dirty="0">
                <a:solidFill>
                  <a:srgbClr val="404040"/>
                </a:solidFill>
                <a:effectLst/>
                <a:latin typeface="Inter"/>
              </a:rPr>
              <a:t>和</a:t>
            </a:r>
            <a:r>
              <a:rPr lang="en-US" altLang="zh-CN" b="0" i="0" dirty="0" err="1">
                <a:solidFill>
                  <a:srgbClr val="404040"/>
                </a:solidFill>
                <a:effectLst/>
                <a:latin typeface="Inter"/>
              </a:rPr>
              <a:t>IoTEnsemble</a:t>
            </a:r>
            <a:r>
              <a:rPr lang="zh-CN" altLang="en-US" b="0" i="0" dirty="0">
                <a:solidFill>
                  <a:srgbClr val="404040"/>
                </a:solidFill>
                <a:effectLst/>
                <a:latin typeface="Inter"/>
              </a:rPr>
              <a:t>。</a:t>
            </a:r>
          </a:p>
          <a:p>
            <a:pPr marL="742950" lvl="1" indent="-285750" algn="l" fontAlgn="auto">
              <a:lnSpc>
                <a:spcPct val="125000"/>
              </a:lnSpc>
              <a:spcBef>
                <a:spcPts val="300"/>
              </a:spcBef>
              <a:buFont typeface="+mj-lt"/>
              <a:buAutoNum type="arabicPeriod"/>
            </a:pPr>
            <a:r>
              <a:rPr lang="zh-CN" altLang="en-US" b="1" i="0" dirty="0">
                <a:solidFill>
                  <a:srgbClr val="404040"/>
                </a:solidFill>
                <a:effectLst/>
                <a:latin typeface="Inter"/>
              </a:rPr>
              <a:t>准确性</a:t>
            </a:r>
            <a:r>
              <a:rPr lang="zh-CN" altLang="en-US" b="0" i="0" dirty="0">
                <a:solidFill>
                  <a:srgbClr val="404040"/>
                </a:solidFill>
                <a:effectLst/>
                <a:latin typeface="Inter"/>
              </a:rPr>
              <a:t>：活跃流量的规避攻击测试中，表现出</a:t>
            </a:r>
            <a:r>
              <a:rPr lang="zh-CN" altLang="en-US" b="1" i="0" dirty="0">
                <a:solidFill>
                  <a:srgbClr val="404040"/>
                </a:solidFill>
                <a:effectLst/>
                <a:latin typeface="Inter"/>
              </a:rPr>
              <a:t>较低的假阴性率</a:t>
            </a:r>
            <a:r>
              <a:rPr lang="zh-CN" altLang="en-US" b="0" i="0" dirty="0">
                <a:solidFill>
                  <a:srgbClr val="404040"/>
                </a:solidFill>
                <a:effectLst/>
                <a:latin typeface="Inter"/>
              </a:rPr>
              <a:t>，表明其能够有效地识别攻击行为。 </a:t>
            </a:r>
            <a:endParaRPr lang="en-US" altLang="zh-CN" b="0" i="0" dirty="0">
              <a:solidFill>
                <a:srgbClr val="404040"/>
              </a:solidFill>
              <a:effectLst/>
              <a:latin typeface="Inter"/>
            </a:endParaRPr>
          </a:p>
          <a:p>
            <a:pPr marL="742950" lvl="1" indent="-285750" algn="l" fontAlgn="auto">
              <a:lnSpc>
                <a:spcPct val="125000"/>
              </a:lnSpc>
              <a:spcBef>
                <a:spcPts val="300"/>
              </a:spcBef>
              <a:buFont typeface="+mj-lt"/>
              <a:buAutoNum type="arabicPeriod"/>
            </a:pPr>
            <a:endParaRPr lang="en-US" altLang="zh-CN" dirty="0">
              <a:solidFill>
                <a:srgbClr val="404040"/>
              </a:solidFill>
              <a:latin typeface="Inter"/>
            </a:endParaRPr>
          </a:p>
          <a:p>
            <a:pPr marL="742950" lvl="1" indent="-285750" algn="l" fontAlgn="auto">
              <a:lnSpc>
                <a:spcPct val="125000"/>
              </a:lnSpc>
              <a:spcBef>
                <a:spcPts val="300"/>
              </a:spcBef>
              <a:buFont typeface="+mj-lt"/>
              <a:buAutoNum type="arabicPeriod"/>
            </a:pPr>
            <a:endParaRPr lang="en-US" altLang="zh-CN" b="0" i="0" dirty="0">
              <a:solidFill>
                <a:srgbClr val="404040"/>
              </a:solidFill>
              <a:effectLst/>
              <a:latin typeface="Inter"/>
            </a:endParaRPr>
          </a:p>
          <a:p>
            <a:pPr marL="742950" lvl="1" indent="-285750" algn="l" fontAlgn="auto">
              <a:lnSpc>
                <a:spcPct val="125000"/>
              </a:lnSpc>
              <a:spcBef>
                <a:spcPts val="300"/>
              </a:spcBef>
              <a:buFont typeface="+mj-lt"/>
              <a:buAutoNum type="arabicPeriod"/>
            </a:pPr>
            <a:endParaRPr lang="en-US" altLang="zh-CN" dirty="0">
              <a:solidFill>
                <a:srgbClr val="404040"/>
              </a:solidFill>
              <a:latin typeface="Inter"/>
            </a:endParaRPr>
          </a:p>
          <a:p>
            <a:pPr marL="742950" lvl="1" indent="-285750" algn="l" fontAlgn="auto">
              <a:lnSpc>
                <a:spcPct val="125000"/>
              </a:lnSpc>
              <a:spcBef>
                <a:spcPts val="300"/>
              </a:spcBef>
              <a:buFont typeface="+mj-lt"/>
              <a:buAutoNum type="arabicPeriod"/>
            </a:pPr>
            <a:endParaRPr lang="en-US" altLang="zh-CN" b="0" i="0" dirty="0">
              <a:solidFill>
                <a:srgbClr val="404040"/>
              </a:solidFill>
              <a:effectLst/>
              <a:latin typeface="Inter"/>
            </a:endParaRPr>
          </a:p>
          <a:p>
            <a:pPr marL="742950" lvl="1" indent="-285750" algn="l" fontAlgn="auto">
              <a:lnSpc>
                <a:spcPct val="125000"/>
              </a:lnSpc>
              <a:spcBef>
                <a:spcPts val="300"/>
              </a:spcBef>
              <a:buFont typeface="+mj-lt"/>
              <a:buAutoNum type="arabicPeriod"/>
            </a:pPr>
            <a:endParaRPr lang="en-US" altLang="zh-CN" dirty="0">
              <a:solidFill>
                <a:srgbClr val="404040"/>
              </a:solidFill>
              <a:latin typeface="Inter"/>
            </a:endParaRPr>
          </a:p>
          <a:p>
            <a:pPr marL="742950" lvl="1" indent="-285750" algn="l" fontAlgn="auto">
              <a:lnSpc>
                <a:spcPct val="125000"/>
              </a:lnSpc>
              <a:spcBef>
                <a:spcPts val="300"/>
              </a:spcBef>
              <a:buFont typeface="+mj-lt"/>
              <a:buAutoNum type="arabicPeriod"/>
            </a:pPr>
            <a:endParaRPr lang="en-US" altLang="zh-CN" b="0" i="0" dirty="0">
              <a:solidFill>
                <a:srgbClr val="404040"/>
              </a:solidFill>
              <a:effectLst/>
              <a:latin typeface="Inter"/>
            </a:endParaRPr>
          </a:p>
          <a:p>
            <a:pPr lvl="1" algn="l" fontAlgn="auto">
              <a:lnSpc>
                <a:spcPct val="125000"/>
              </a:lnSpc>
              <a:spcBef>
                <a:spcPts val="300"/>
              </a:spcBef>
            </a:pPr>
            <a:r>
              <a:rPr lang="en-US" altLang="zh-CN" dirty="0">
                <a:solidFill>
                  <a:srgbClr val="404040"/>
                </a:solidFill>
                <a:latin typeface="Inter"/>
              </a:rPr>
              <a:t>(a)</a:t>
            </a:r>
            <a:r>
              <a:rPr lang="zh-CN" altLang="en-US" dirty="0">
                <a:solidFill>
                  <a:srgbClr val="404040"/>
                </a:solidFill>
                <a:latin typeface="Inter"/>
              </a:rPr>
              <a:t>中，</a:t>
            </a:r>
            <a:r>
              <a:rPr lang="en-US" altLang="zh-CN" b="0" i="0" dirty="0">
                <a:solidFill>
                  <a:srgbClr val="404040"/>
                </a:solidFill>
                <a:effectLst/>
                <a:latin typeface="Inter"/>
              </a:rPr>
              <a:t>Stage1</a:t>
            </a:r>
            <a:r>
              <a:rPr lang="zh-CN" altLang="en-US" dirty="0">
                <a:solidFill>
                  <a:srgbClr val="404040"/>
                </a:solidFill>
                <a:latin typeface="Inter"/>
              </a:rPr>
              <a:t>代表</a:t>
            </a:r>
            <a:r>
              <a:rPr lang="zh-CN" altLang="en-US" b="0" i="0" dirty="0">
                <a:solidFill>
                  <a:srgbClr val="404040"/>
                </a:solidFill>
                <a:effectLst/>
                <a:latin typeface="Inter"/>
              </a:rPr>
              <a:t>动作指纹模块，</a:t>
            </a:r>
            <a:r>
              <a:rPr lang="en-US" altLang="zh-CN" b="0" i="0" dirty="0">
                <a:solidFill>
                  <a:srgbClr val="404040"/>
                </a:solidFill>
                <a:effectLst/>
                <a:latin typeface="Inter"/>
              </a:rPr>
              <a:t> Stage2</a:t>
            </a:r>
            <a:r>
              <a:rPr lang="zh-CN" altLang="en-US" dirty="0">
                <a:solidFill>
                  <a:srgbClr val="404040"/>
                </a:solidFill>
                <a:latin typeface="Inter"/>
              </a:rPr>
              <a:t>代表</a:t>
            </a:r>
            <a:r>
              <a:rPr lang="zh-CN" altLang="en-US" b="0" i="0" dirty="0">
                <a:solidFill>
                  <a:srgbClr val="404040"/>
                </a:solidFill>
                <a:effectLst/>
                <a:latin typeface="Inter"/>
              </a:rPr>
              <a:t>异常检测模块；</a:t>
            </a:r>
            <a:endParaRPr lang="en-US" altLang="zh-CN" b="0" i="0" dirty="0">
              <a:solidFill>
                <a:srgbClr val="404040"/>
              </a:solidFill>
              <a:effectLst/>
              <a:latin typeface="Inter"/>
            </a:endParaRPr>
          </a:p>
          <a:p>
            <a:pPr lvl="1">
              <a:lnSpc>
                <a:spcPct val="125000"/>
              </a:lnSpc>
              <a:spcBef>
                <a:spcPts val="300"/>
              </a:spcBef>
            </a:pPr>
            <a:r>
              <a:rPr lang="zh-CN" altLang="en-US" b="1" i="0" dirty="0">
                <a:solidFill>
                  <a:srgbClr val="404040"/>
                </a:solidFill>
                <a:effectLst/>
                <a:latin typeface="Inter"/>
              </a:rPr>
              <a:t>横轴（</a:t>
            </a:r>
            <a:r>
              <a:rPr lang="en-US" altLang="zh-CN" b="1" i="0" dirty="0">
                <a:solidFill>
                  <a:srgbClr val="404040"/>
                </a:solidFill>
                <a:effectLst/>
                <a:latin typeface="Inter"/>
              </a:rPr>
              <a:t>X</a:t>
            </a:r>
            <a:r>
              <a:rPr lang="zh-CN" altLang="en-US" b="1" i="0" dirty="0">
                <a:solidFill>
                  <a:srgbClr val="404040"/>
                </a:solidFill>
                <a:effectLst/>
                <a:latin typeface="Inter"/>
              </a:rPr>
              <a:t>轴）</a:t>
            </a:r>
            <a:r>
              <a:rPr lang="zh-CN" altLang="en-US" b="0" i="0" dirty="0">
                <a:solidFill>
                  <a:srgbClr val="404040"/>
                </a:solidFill>
                <a:effectLst/>
                <a:latin typeface="Inter"/>
              </a:rPr>
              <a:t>：表示规避攻击的比例（</a:t>
            </a:r>
            <a:r>
              <a:rPr lang="en-US" altLang="zh-CN" b="0" i="0" dirty="0">
                <a:solidFill>
                  <a:srgbClr val="404040"/>
                </a:solidFill>
                <a:effectLst/>
                <a:latin typeface="Inter"/>
              </a:rPr>
              <a:t>P</a:t>
            </a:r>
            <a:r>
              <a:rPr lang="zh-CN" altLang="en-US" b="0" i="0" dirty="0">
                <a:solidFill>
                  <a:srgbClr val="404040"/>
                </a:solidFill>
                <a:effectLst/>
                <a:latin typeface="Inter"/>
              </a:rPr>
              <a:t>），即攻击流量中模仿正常空闲流量的比例；</a:t>
            </a:r>
            <a:endParaRPr lang="en-US" altLang="zh-CN" b="0" i="0" dirty="0">
              <a:solidFill>
                <a:srgbClr val="404040"/>
              </a:solidFill>
              <a:effectLst/>
              <a:latin typeface="Inter"/>
            </a:endParaRPr>
          </a:p>
          <a:p>
            <a:pPr lvl="1">
              <a:lnSpc>
                <a:spcPct val="125000"/>
              </a:lnSpc>
              <a:spcBef>
                <a:spcPts val="300"/>
              </a:spcBef>
            </a:pPr>
            <a:r>
              <a:rPr lang="zh-CN" altLang="en-US" b="1" i="0" dirty="0">
                <a:solidFill>
                  <a:srgbClr val="404040"/>
                </a:solidFill>
                <a:effectLst/>
                <a:latin typeface="Inter"/>
              </a:rPr>
              <a:t>纵轴（右</a:t>
            </a:r>
            <a:r>
              <a:rPr lang="en-US" altLang="zh-CN" b="1" i="0" dirty="0">
                <a:solidFill>
                  <a:srgbClr val="404040"/>
                </a:solidFill>
                <a:effectLst/>
                <a:latin typeface="Inter"/>
              </a:rPr>
              <a:t>Y</a:t>
            </a:r>
            <a:r>
              <a:rPr lang="zh-CN" altLang="en-US" b="1" i="0" dirty="0">
                <a:solidFill>
                  <a:srgbClr val="404040"/>
                </a:solidFill>
                <a:effectLst/>
                <a:latin typeface="Inter"/>
              </a:rPr>
              <a:t>轴）</a:t>
            </a:r>
            <a:r>
              <a:rPr lang="zh-CN" altLang="en-US" b="0" i="0" dirty="0">
                <a:solidFill>
                  <a:srgbClr val="404040"/>
                </a:solidFill>
                <a:effectLst/>
                <a:latin typeface="Inter"/>
              </a:rPr>
              <a:t>：表示攻击被检测到的阶段（</a:t>
            </a:r>
            <a:r>
              <a:rPr lang="en-US" altLang="zh-CN" b="0" i="0" dirty="0">
                <a:solidFill>
                  <a:srgbClr val="404040"/>
                </a:solidFill>
                <a:effectLst/>
                <a:latin typeface="Inter"/>
              </a:rPr>
              <a:t> Stage1 / Stage2</a:t>
            </a:r>
            <a:r>
              <a:rPr lang="zh-CN" altLang="en-US" b="0" i="0" dirty="0">
                <a:solidFill>
                  <a:srgbClr val="404040"/>
                </a:solidFill>
                <a:effectLst/>
                <a:latin typeface="Inter"/>
              </a:rPr>
              <a:t>）比例（</a:t>
            </a:r>
            <a:r>
              <a:rPr lang="en-US" altLang="zh-CN" b="0" i="0" dirty="0">
                <a:solidFill>
                  <a:srgbClr val="404040"/>
                </a:solidFill>
                <a:effectLst/>
                <a:latin typeface="Inter"/>
              </a:rPr>
              <a:t>S</a:t>
            </a:r>
            <a:r>
              <a:rPr lang="zh-CN" altLang="en-US" b="0" i="0" dirty="0">
                <a:solidFill>
                  <a:srgbClr val="404040"/>
                </a:solidFill>
                <a:effectLst/>
                <a:latin typeface="Inter"/>
              </a:rPr>
              <a:t>）。</a:t>
            </a:r>
          </a:p>
          <a:p>
            <a:pPr lvl="1">
              <a:lnSpc>
                <a:spcPct val="125000"/>
              </a:lnSpc>
              <a:spcBef>
                <a:spcPts val="300"/>
              </a:spcBef>
            </a:pPr>
            <a:endParaRPr lang="zh-CN" altLang="en-US" b="0" i="0" dirty="0">
              <a:solidFill>
                <a:srgbClr val="404040"/>
              </a:solidFill>
              <a:effectLst/>
              <a:latin typeface="Inter"/>
            </a:endParaRPr>
          </a:p>
        </p:txBody>
      </p:sp>
      <p:pic>
        <p:nvPicPr>
          <p:cNvPr id="7" name="图片 6">
            <a:extLst>
              <a:ext uri="{FF2B5EF4-FFF2-40B4-BE49-F238E27FC236}">
                <a16:creationId xmlns:a16="http://schemas.microsoft.com/office/drawing/2014/main" id="{11E6DC88-B755-318D-CCFC-329DE22F9C3C}"/>
              </a:ext>
            </a:extLst>
          </p:cNvPr>
          <p:cNvPicPr>
            <a:picLocks noChangeAspect="1"/>
          </p:cNvPicPr>
          <p:nvPr/>
        </p:nvPicPr>
        <p:blipFill>
          <a:blip r:embed="rId3"/>
          <a:stretch>
            <a:fillRect/>
          </a:stretch>
        </p:blipFill>
        <p:spPr>
          <a:xfrm>
            <a:off x="1129372" y="2702242"/>
            <a:ext cx="10058917" cy="2152761"/>
          </a:xfrm>
          <a:prstGeom prst="rect">
            <a:avLst/>
          </a:prstGeom>
        </p:spPr>
      </p:pic>
    </p:spTree>
    <p:extLst>
      <p:ext uri="{BB962C8B-B14F-4D97-AF65-F5344CB8AC3E}">
        <p14:creationId xmlns:p14="http://schemas.microsoft.com/office/powerpoint/2010/main" val="270595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实验设置与结果分析</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--Experimental results</a:t>
            </a:r>
            <a:endPar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sp>
        <p:nvSpPr>
          <p:cNvPr id="5" name="文本框 4"/>
          <p:cNvSpPr txBox="1"/>
          <p:nvPr/>
        </p:nvSpPr>
        <p:spPr>
          <a:xfrm>
            <a:off x="609600" y="1249680"/>
            <a:ext cx="10729595" cy="4907280"/>
          </a:xfrm>
          <a:prstGeom prst="rect">
            <a:avLst/>
          </a:prstGeom>
          <a:noFill/>
        </p:spPr>
        <p:txBody>
          <a:bodyPr wrap="square">
            <a:noAutofit/>
          </a:bodyPr>
          <a:lstStyle/>
          <a:p>
            <a:pPr indent="0" algn="l">
              <a:lnSpc>
                <a:spcPct val="114000"/>
              </a:lnSpc>
              <a:spcBef>
                <a:spcPts val="300"/>
              </a:spcBef>
              <a:spcAft>
                <a:spcPts val="300"/>
              </a:spcAft>
              <a:buFont typeface="+mj-lt"/>
              <a:buNone/>
            </a:pPr>
            <a:r>
              <a:rPr lang="en-US" altLang="zh-CN" b="1" i="0" dirty="0">
                <a:solidFill>
                  <a:srgbClr val="404040"/>
                </a:solidFill>
                <a:effectLst/>
                <a:latin typeface="Inter"/>
              </a:rPr>
              <a:t>3.</a:t>
            </a:r>
            <a:r>
              <a:rPr lang="zh-CN" altLang="en-US" b="1" i="0" dirty="0">
                <a:solidFill>
                  <a:srgbClr val="404040"/>
                </a:solidFill>
                <a:effectLst/>
                <a:latin typeface="Inter"/>
              </a:rPr>
              <a:t>平台攻击检测</a:t>
            </a:r>
            <a:endParaRPr lang="zh-CN" altLang="en-US" b="0" i="0" dirty="0">
              <a:solidFill>
                <a:srgbClr val="404040"/>
              </a:solidFill>
              <a:effectLst/>
              <a:latin typeface="Inter"/>
            </a:endParaRPr>
          </a:p>
          <a:p>
            <a:pPr marL="742950" lvl="1" indent="-285750" algn="l">
              <a:lnSpc>
                <a:spcPct val="114000"/>
              </a:lnSpc>
              <a:spcBef>
                <a:spcPts val="300"/>
              </a:spcBef>
              <a:buFont typeface="+mj-lt"/>
              <a:buAutoNum type="arabicPeriod"/>
            </a:pPr>
            <a:r>
              <a:rPr lang="zh-CN" altLang="en-US" b="1" i="0" dirty="0">
                <a:solidFill>
                  <a:srgbClr val="404040"/>
                </a:solidFill>
                <a:effectLst/>
                <a:latin typeface="Inter"/>
              </a:rPr>
              <a:t>命令注入</a:t>
            </a:r>
            <a:r>
              <a:rPr lang="en-US" altLang="zh-CN" b="1" i="0" dirty="0">
                <a:solidFill>
                  <a:srgbClr val="404040"/>
                </a:solidFill>
                <a:effectLst/>
                <a:latin typeface="Inter"/>
              </a:rPr>
              <a:t>/</a:t>
            </a:r>
            <a:r>
              <a:rPr lang="zh-CN" altLang="en-US" b="1" i="0" dirty="0">
                <a:solidFill>
                  <a:srgbClr val="404040"/>
                </a:solidFill>
                <a:effectLst/>
                <a:latin typeface="Inter"/>
              </a:rPr>
              <a:t>拦截</a:t>
            </a:r>
            <a:r>
              <a:rPr lang="zh-CN" altLang="en-US" b="0" i="0" dirty="0">
                <a:solidFill>
                  <a:srgbClr val="404040"/>
                </a:solidFill>
                <a:effectLst/>
                <a:latin typeface="Inter"/>
              </a:rPr>
              <a:t>：</a:t>
            </a:r>
            <a:r>
              <a:rPr lang="en-US" altLang="zh-CN" b="0" i="0" dirty="0" err="1">
                <a:solidFill>
                  <a:srgbClr val="404040"/>
                </a:solidFill>
                <a:effectLst/>
                <a:latin typeface="Inter"/>
              </a:rPr>
              <a:t>SeIoT</a:t>
            </a:r>
            <a:r>
              <a:rPr lang="zh-CN" altLang="en-US" b="0" i="0" dirty="0">
                <a:solidFill>
                  <a:srgbClr val="404040"/>
                </a:solidFill>
                <a:effectLst/>
                <a:latin typeface="Inter"/>
              </a:rPr>
              <a:t>的</a:t>
            </a:r>
            <a:r>
              <a:rPr lang="zh-CN" altLang="en-US" dirty="0">
                <a:solidFill>
                  <a:srgbClr val="404040"/>
                </a:solidFill>
                <a:effectLst/>
                <a:latin typeface="Inter"/>
                <a:sym typeface="+mn-ea"/>
              </a:rPr>
              <a:t>真阳率</a:t>
            </a:r>
            <a:r>
              <a:rPr lang="zh-CN" altLang="en-US" dirty="0">
                <a:solidFill>
                  <a:srgbClr val="404040"/>
                </a:solidFill>
                <a:latin typeface="Inter"/>
                <a:sym typeface="+mn-ea"/>
              </a:rPr>
              <a:t>、</a:t>
            </a:r>
            <a:r>
              <a:rPr lang="zh-CN" altLang="en-US" dirty="0">
                <a:solidFill>
                  <a:srgbClr val="404040"/>
                </a:solidFill>
                <a:effectLst/>
                <a:latin typeface="Inter"/>
                <a:sym typeface="+mn-ea"/>
              </a:rPr>
              <a:t>真阴率</a:t>
            </a:r>
            <a:r>
              <a:rPr lang="zh-CN" altLang="en-US" b="0" i="0" dirty="0">
                <a:solidFill>
                  <a:srgbClr val="404040"/>
                </a:solidFill>
                <a:effectLst/>
                <a:latin typeface="Inter"/>
              </a:rPr>
              <a:t>显著高于</a:t>
            </a:r>
            <a:r>
              <a:rPr lang="en-US" altLang="zh-CN" b="0" i="0" dirty="0" err="1">
                <a:solidFill>
                  <a:srgbClr val="404040"/>
                </a:solidFill>
                <a:effectLst/>
                <a:latin typeface="Inter"/>
              </a:rPr>
              <a:t>HoMonit</a:t>
            </a:r>
            <a:r>
              <a:rPr lang="zh-CN" altLang="en-US" b="0" i="0" dirty="0">
                <a:solidFill>
                  <a:srgbClr val="404040"/>
                </a:solidFill>
                <a:effectLst/>
                <a:latin typeface="Inter"/>
              </a:rPr>
              <a:t>和</a:t>
            </a:r>
            <a:r>
              <a:rPr lang="en-US" altLang="zh-CN" b="0" i="0" dirty="0" err="1">
                <a:solidFill>
                  <a:srgbClr val="404040"/>
                </a:solidFill>
                <a:effectLst/>
                <a:latin typeface="Inter"/>
              </a:rPr>
              <a:t>HAWatcher</a:t>
            </a:r>
            <a:r>
              <a:rPr lang="zh-CN" altLang="en-US" b="0" i="0" dirty="0">
                <a:solidFill>
                  <a:srgbClr val="404040"/>
                </a:solidFill>
                <a:effectLst/>
                <a:latin typeface="Inter"/>
              </a:rPr>
              <a:t>。</a:t>
            </a:r>
          </a:p>
          <a:p>
            <a:pPr marL="742950" lvl="1" indent="-285750" algn="l">
              <a:lnSpc>
                <a:spcPct val="114000"/>
              </a:lnSpc>
              <a:spcBef>
                <a:spcPts val="300"/>
              </a:spcBef>
              <a:buFont typeface="+mj-lt"/>
              <a:buAutoNum type="arabicPeriod"/>
            </a:pPr>
            <a:r>
              <a:rPr lang="zh-CN" altLang="en-US" b="1" i="0" dirty="0">
                <a:solidFill>
                  <a:srgbClr val="404040"/>
                </a:solidFill>
                <a:effectLst/>
                <a:latin typeface="Inter"/>
              </a:rPr>
              <a:t>精确度和召回率</a:t>
            </a:r>
            <a:r>
              <a:rPr lang="zh-CN" altLang="en-US" b="0" i="0" dirty="0">
                <a:solidFill>
                  <a:srgbClr val="404040"/>
                </a:solidFill>
                <a:effectLst/>
                <a:latin typeface="Inter"/>
              </a:rPr>
              <a:t>：SeIoT系统在精确度和召回率上均优于基线方法。</a:t>
            </a:r>
          </a:p>
          <a:p>
            <a:pPr marL="742950" lvl="1" indent="-285750" algn="l">
              <a:lnSpc>
                <a:spcPct val="114000"/>
              </a:lnSpc>
              <a:spcBef>
                <a:spcPts val="300"/>
              </a:spcBef>
              <a:buFont typeface="+mj-lt"/>
              <a:buAutoNum type="arabicPeriod"/>
            </a:pPr>
            <a:r>
              <a:rPr lang="zh-CN" altLang="en-US" b="1" i="0" dirty="0">
                <a:solidFill>
                  <a:srgbClr val="404040"/>
                </a:solidFill>
                <a:effectLst/>
                <a:latin typeface="Inter"/>
              </a:rPr>
              <a:t>异常定位</a:t>
            </a:r>
            <a:r>
              <a:rPr lang="zh-CN" altLang="en-US" b="0" i="0" dirty="0">
                <a:solidFill>
                  <a:srgbClr val="404040"/>
                </a:solidFill>
                <a:effectLst/>
                <a:latin typeface="Inter"/>
              </a:rPr>
              <a:t>：SeIoT在</a:t>
            </a:r>
            <a:r>
              <a:rPr lang="zh-CN" altLang="en-US" dirty="0">
                <a:solidFill>
                  <a:srgbClr val="404040"/>
                </a:solidFill>
                <a:effectLst/>
                <a:latin typeface="Inter"/>
                <a:sym typeface="+mn-ea"/>
              </a:rPr>
              <a:t>异常定位精度</a:t>
            </a:r>
            <a:r>
              <a:rPr lang="zh-CN" altLang="en-US" b="0" i="0" dirty="0">
                <a:solidFill>
                  <a:srgbClr val="404040"/>
                </a:solidFill>
                <a:effectLst/>
                <a:latin typeface="Inter"/>
              </a:rPr>
              <a:t>和</a:t>
            </a:r>
            <a:r>
              <a:rPr lang="zh-CN" altLang="en-US" dirty="0">
                <a:solidFill>
                  <a:srgbClr val="404040"/>
                </a:solidFill>
                <a:effectLst/>
                <a:latin typeface="Inter"/>
                <a:sym typeface="+mn-ea"/>
              </a:rPr>
              <a:t>异常定位召回率</a:t>
            </a:r>
            <a:r>
              <a:rPr lang="zh-CN" altLang="en-US" b="0" i="0" dirty="0">
                <a:solidFill>
                  <a:srgbClr val="404040"/>
                </a:solidFill>
                <a:effectLst/>
                <a:latin typeface="Inter"/>
              </a:rPr>
              <a:t>指标上均优于规则基方法。</a:t>
            </a:r>
            <a:endParaRPr lang="en-US" altLang="zh-CN" b="0" i="0" dirty="0">
              <a:solidFill>
                <a:srgbClr val="404040"/>
              </a:solidFill>
              <a:effectLst/>
              <a:latin typeface="Inter"/>
            </a:endParaRPr>
          </a:p>
          <a:p>
            <a:pPr marL="742950" lvl="1" indent="-285750" algn="l">
              <a:lnSpc>
                <a:spcPct val="114000"/>
              </a:lnSpc>
              <a:spcBef>
                <a:spcPts val="300"/>
              </a:spcBef>
              <a:buFont typeface="+mj-lt"/>
              <a:buAutoNum type="arabicPeriod"/>
            </a:pPr>
            <a:endParaRPr lang="en-US" altLang="zh-CN" dirty="0">
              <a:solidFill>
                <a:srgbClr val="404040"/>
              </a:solidFill>
              <a:latin typeface="Inter"/>
            </a:endParaRPr>
          </a:p>
          <a:p>
            <a:pPr marL="742950" lvl="1" indent="-285750" algn="l">
              <a:lnSpc>
                <a:spcPct val="114000"/>
              </a:lnSpc>
              <a:spcBef>
                <a:spcPts val="300"/>
              </a:spcBef>
              <a:buFont typeface="+mj-lt"/>
              <a:buAutoNum type="arabicPeriod"/>
            </a:pPr>
            <a:endParaRPr lang="en-US" altLang="zh-CN" b="0" i="0" dirty="0">
              <a:solidFill>
                <a:srgbClr val="404040"/>
              </a:solidFill>
              <a:effectLst/>
              <a:latin typeface="Inter"/>
            </a:endParaRPr>
          </a:p>
          <a:p>
            <a:pPr marL="742950" lvl="1" indent="-285750" algn="l">
              <a:lnSpc>
                <a:spcPct val="114000"/>
              </a:lnSpc>
              <a:spcBef>
                <a:spcPts val="300"/>
              </a:spcBef>
              <a:buFont typeface="+mj-lt"/>
              <a:buAutoNum type="arabicPeriod"/>
            </a:pPr>
            <a:endParaRPr lang="en-US" altLang="zh-CN" dirty="0">
              <a:solidFill>
                <a:srgbClr val="404040"/>
              </a:solidFill>
              <a:latin typeface="Inter"/>
            </a:endParaRPr>
          </a:p>
          <a:p>
            <a:pPr marL="742950" lvl="1" indent="-285750" algn="l">
              <a:lnSpc>
                <a:spcPct val="114000"/>
              </a:lnSpc>
              <a:spcBef>
                <a:spcPts val="300"/>
              </a:spcBef>
              <a:buFont typeface="+mj-lt"/>
              <a:buAutoNum type="arabicPeriod"/>
            </a:pPr>
            <a:endParaRPr lang="en-US" altLang="zh-CN" b="0" i="0" dirty="0">
              <a:solidFill>
                <a:srgbClr val="404040"/>
              </a:solidFill>
              <a:effectLst/>
              <a:latin typeface="Inter"/>
            </a:endParaRPr>
          </a:p>
          <a:p>
            <a:pPr marL="742950" lvl="1" indent="-285750" algn="l">
              <a:lnSpc>
                <a:spcPct val="114000"/>
              </a:lnSpc>
              <a:spcBef>
                <a:spcPts val="300"/>
              </a:spcBef>
              <a:buFont typeface="+mj-lt"/>
              <a:buAutoNum type="arabicPeriod"/>
            </a:pPr>
            <a:endParaRPr lang="en-US" altLang="zh-CN" dirty="0">
              <a:solidFill>
                <a:srgbClr val="404040"/>
              </a:solidFill>
              <a:latin typeface="Inter"/>
            </a:endParaRPr>
          </a:p>
          <a:p>
            <a:pPr marL="742950" lvl="1" indent="-285750" algn="l">
              <a:lnSpc>
                <a:spcPct val="114000"/>
              </a:lnSpc>
              <a:spcBef>
                <a:spcPts val="300"/>
              </a:spcBef>
              <a:buFont typeface="+mj-lt"/>
              <a:buAutoNum type="arabicPeriod"/>
            </a:pPr>
            <a:endParaRPr lang="en-US" altLang="zh-CN" b="0" i="0" dirty="0">
              <a:solidFill>
                <a:srgbClr val="404040"/>
              </a:solidFill>
              <a:effectLst/>
              <a:latin typeface="Inter"/>
            </a:endParaRPr>
          </a:p>
          <a:p>
            <a:pPr lvl="1" algn="l">
              <a:lnSpc>
                <a:spcPct val="114000"/>
              </a:lnSpc>
              <a:spcBef>
                <a:spcPts val="300"/>
              </a:spcBef>
            </a:pPr>
            <a:r>
              <a:rPr lang="zh-CN" altLang="en-US" b="1" i="0" dirty="0">
                <a:solidFill>
                  <a:srgbClr val="404040"/>
                </a:solidFill>
                <a:effectLst/>
                <a:latin typeface="Inter"/>
              </a:rPr>
              <a:t>横轴（</a:t>
            </a:r>
            <a:r>
              <a:rPr lang="en-US" altLang="zh-CN" b="1" i="0" dirty="0">
                <a:solidFill>
                  <a:srgbClr val="404040"/>
                </a:solidFill>
                <a:effectLst/>
                <a:latin typeface="Inter"/>
              </a:rPr>
              <a:t>X</a:t>
            </a:r>
            <a:r>
              <a:rPr lang="zh-CN" altLang="en-US" b="1" i="0" dirty="0">
                <a:solidFill>
                  <a:srgbClr val="404040"/>
                </a:solidFill>
                <a:effectLst/>
                <a:latin typeface="Inter"/>
              </a:rPr>
              <a:t>轴）</a:t>
            </a:r>
            <a:r>
              <a:rPr lang="zh-CN" altLang="en-US" b="0" i="0" dirty="0">
                <a:solidFill>
                  <a:srgbClr val="404040"/>
                </a:solidFill>
                <a:effectLst/>
                <a:latin typeface="Inter"/>
              </a:rPr>
              <a:t>：表示不同类型的设备或攻击场景（如光和运动相关设备、温度和湿度相关设备）</a:t>
            </a:r>
            <a:endParaRPr lang="en-US" altLang="zh-CN" b="0" i="0" dirty="0">
              <a:solidFill>
                <a:srgbClr val="404040"/>
              </a:solidFill>
              <a:effectLst/>
              <a:latin typeface="Inter"/>
            </a:endParaRPr>
          </a:p>
          <a:p>
            <a:pPr lvl="1" algn="l">
              <a:lnSpc>
                <a:spcPct val="114000"/>
              </a:lnSpc>
              <a:spcBef>
                <a:spcPts val="300"/>
              </a:spcBef>
            </a:pPr>
            <a:r>
              <a:rPr lang="en-US" altLang="zh-CN" b="0" i="0" dirty="0">
                <a:solidFill>
                  <a:srgbClr val="404040"/>
                </a:solidFill>
                <a:effectLst/>
                <a:latin typeface="Inter"/>
              </a:rPr>
              <a:t>Command Interception</a:t>
            </a:r>
            <a:r>
              <a:rPr lang="zh-CN" altLang="en-US" dirty="0">
                <a:solidFill>
                  <a:srgbClr val="404040"/>
                </a:solidFill>
                <a:latin typeface="Inter"/>
              </a:rPr>
              <a:t>：</a:t>
            </a:r>
            <a:r>
              <a:rPr lang="zh-CN" altLang="en-US" b="0" i="0" dirty="0">
                <a:solidFill>
                  <a:srgbClr val="404040"/>
                </a:solidFill>
                <a:effectLst/>
                <a:latin typeface="Inter"/>
              </a:rPr>
              <a:t>命令拦截</a:t>
            </a:r>
            <a:r>
              <a:rPr lang="en-US" altLang="zh-CN" dirty="0">
                <a:solidFill>
                  <a:srgbClr val="404040"/>
                </a:solidFill>
                <a:latin typeface="Inter"/>
              </a:rPr>
              <a:t> </a:t>
            </a:r>
            <a:r>
              <a:rPr lang="zh-CN" altLang="en-US" dirty="0">
                <a:solidFill>
                  <a:srgbClr val="404040"/>
                </a:solidFill>
                <a:latin typeface="Inter"/>
              </a:rPr>
              <a:t>；</a:t>
            </a:r>
            <a:r>
              <a:rPr lang="en-US" altLang="zh-CN" b="0" i="0" dirty="0">
                <a:solidFill>
                  <a:srgbClr val="404040"/>
                </a:solidFill>
                <a:effectLst/>
                <a:latin typeface="Inter"/>
              </a:rPr>
              <a:t>Command Injection</a:t>
            </a:r>
            <a:r>
              <a:rPr lang="zh-CN" altLang="en-US" dirty="0">
                <a:solidFill>
                  <a:srgbClr val="404040"/>
                </a:solidFill>
                <a:latin typeface="Inter"/>
              </a:rPr>
              <a:t>：</a:t>
            </a:r>
            <a:r>
              <a:rPr lang="zh-CN" altLang="en-US" b="0" i="0" dirty="0">
                <a:solidFill>
                  <a:srgbClr val="404040"/>
                </a:solidFill>
                <a:effectLst/>
                <a:latin typeface="Inter"/>
              </a:rPr>
              <a:t>命令注入</a:t>
            </a:r>
            <a:endParaRPr lang="en-US" altLang="zh-CN" b="0" i="0" dirty="0">
              <a:solidFill>
                <a:srgbClr val="404040"/>
              </a:solidFill>
              <a:effectLst/>
              <a:latin typeface="Inter"/>
            </a:endParaRPr>
          </a:p>
          <a:p>
            <a:pPr marL="742950" lvl="1" indent="-285750" algn="l">
              <a:lnSpc>
                <a:spcPct val="114000"/>
              </a:lnSpc>
              <a:spcBef>
                <a:spcPts val="300"/>
              </a:spcBef>
              <a:buFont typeface="+mj-lt"/>
              <a:buAutoNum type="arabicPeriod"/>
            </a:pPr>
            <a:endParaRPr lang="en-US" altLang="zh-CN" b="0" i="0" dirty="0">
              <a:solidFill>
                <a:srgbClr val="404040"/>
              </a:solidFill>
              <a:effectLst/>
              <a:latin typeface="Inter"/>
            </a:endParaRPr>
          </a:p>
          <a:p>
            <a:pPr marL="742950" lvl="1" indent="-285750" algn="l">
              <a:lnSpc>
                <a:spcPct val="114000"/>
              </a:lnSpc>
              <a:spcBef>
                <a:spcPts val="300"/>
              </a:spcBef>
              <a:buFont typeface="+mj-lt"/>
              <a:buAutoNum type="arabicPeriod"/>
            </a:pPr>
            <a:endParaRPr lang="en-US" altLang="zh-CN" dirty="0">
              <a:solidFill>
                <a:srgbClr val="404040"/>
              </a:solidFill>
              <a:latin typeface="Inter"/>
            </a:endParaRPr>
          </a:p>
          <a:p>
            <a:pPr marL="742950" lvl="1" indent="-285750" algn="l">
              <a:lnSpc>
                <a:spcPct val="114000"/>
              </a:lnSpc>
              <a:spcBef>
                <a:spcPts val="300"/>
              </a:spcBef>
              <a:buFont typeface="+mj-lt"/>
              <a:buAutoNum type="arabicPeriod"/>
            </a:pPr>
            <a:endParaRPr lang="en-US" altLang="zh-CN" b="0" i="0" dirty="0">
              <a:solidFill>
                <a:srgbClr val="404040"/>
              </a:solidFill>
              <a:effectLst/>
              <a:latin typeface="Inter"/>
            </a:endParaRPr>
          </a:p>
          <a:p>
            <a:pPr marL="742950" lvl="1" indent="-285750" algn="l">
              <a:lnSpc>
                <a:spcPct val="114000"/>
              </a:lnSpc>
              <a:spcBef>
                <a:spcPts val="300"/>
              </a:spcBef>
              <a:buFont typeface="+mj-lt"/>
              <a:buAutoNum type="arabicPeriod"/>
            </a:pPr>
            <a:endParaRPr lang="en-US" altLang="zh-CN" dirty="0">
              <a:solidFill>
                <a:srgbClr val="404040"/>
              </a:solidFill>
              <a:latin typeface="Inter"/>
            </a:endParaRPr>
          </a:p>
          <a:p>
            <a:pPr marL="742950" lvl="1" indent="-285750" algn="l">
              <a:lnSpc>
                <a:spcPct val="114000"/>
              </a:lnSpc>
              <a:spcBef>
                <a:spcPts val="300"/>
              </a:spcBef>
              <a:buFont typeface="+mj-lt"/>
              <a:buAutoNum type="arabicPeriod"/>
            </a:pPr>
            <a:endParaRPr lang="zh-CN" altLang="en-US" b="0" i="0" dirty="0">
              <a:solidFill>
                <a:srgbClr val="404040"/>
              </a:solidFill>
              <a:effectLst/>
              <a:latin typeface="Inter"/>
            </a:endParaRPr>
          </a:p>
          <a:p>
            <a:pPr indent="0" algn="l">
              <a:lnSpc>
                <a:spcPct val="114000"/>
              </a:lnSpc>
              <a:spcBef>
                <a:spcPts val="300"/>
              </a:spcBef>
              <a:spcAft>
                <a:spcPts val="300"/>
              </a:spcAft>
              <a:buFont typeface="+mj-lt"/>
              <a:buNone/>
            </a:pPr>
            <a:endParaRPr lang="zh-CN" altLang="en-US" b="0" i="0" dirty="0">
              <a:solidFill>
                <a:srgbClr val="404040"/>
              </a:solidFill>
              <a:effectLst/>
              <a:latin typeface="Inter"/>
            </a:endParaRPr>
          </a:p>
        </p:txBody>
      </p:sp>
      <p:pic>
        <p:nvPicPr>
          <p:cNvPr id="3" name="图片 2">
            <a:extLst>
              <a:ext uri="{FF2B5EF4-FFF2-40B4-BE49-F238E27FC236}">
                <a16:creationId xmlns:a16="http://schemas.microsoft.com/office/drawing/2014/main" id="{829D9411-FD0A-8BBB-F604-5CD091028C6A}"/>
              </a:ext>
            </a:extLst>
          </p:cNvPr>
          <p:cNvPicPr>
            <a:picLocks noChangeAspect="1"/>
          </p:cNvPicPr>
          <p:nvPr/>
        </p:nvPicPr>
        <p:blipFill>
          <a:blip r:embed="rId3"/>
          <a:stretch>
            <a:fillRect/>
          </a:stretch>
        </p:blipFill>
        <p:spPr>
          <a:xfrm>
            <a:off x="1016123" y="2684983"/>
            <a:ext cx="8948147" cy="19299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288" y="129540"/>
            <a:ext cx="10363200" cy="1143000"/>
          </a:xfrm>
        </p:spPr>
        <p:txBody>
          <a:bodyPr/>
          <a:lstStyle/>
          <a:p>
            <a:r>
              <a:rPr lang="zh-CN" altLang="en-US" dirty="0"/>
              <a:t>汇报提纲</a:t>
            </a:r>
          </a:p>
        </p:txBody>
      </p:sp>
      <p:sp>
        <p:nvSpPr>
          <p:cNvPr id="3" name="内容占位符 2"/>
          <p:cNvSpPr>
            <a:spLocks noGrp="1"/>
          </p:cNvSpPr>
          <p:nvPr>
            <p:ph sz="quarter" idx="1"/>
          </p:nvPr>
        </p:nvSpPr>
        <p:spPr>
          <a:xfrm>
            <a:off x="542093" y="1661058"/>
            <a:ext cx="10033468" cy="4874653"/>
          </a:xfrm>
        </p:spPr>
        <p:txBody>
          <a:bodyPr>
            <a:normAutofit/>
          </a:bodyPr>
          <a:lstStyle/>
          <a:p>
            <a:pPr lvl="0">
              <a:lnSpc>
                <a:spcPct val="125000"/>
              </a:lnSpc>
              <a:spcBef>
                <a:spcPts val="0"/>
              </a:spcBef>
              <a:spcAft>
                <a:spcPts val="600"/>
              </a:spcAft>
              <a:buClr>
                <a:srgbClr val="1C314E"/>
              </a:buClr>
            </a:pPr>
            <a:r>
              <a:rPr lang="zh-CN" altLang="en-US" sz="2800" dirty="0">
                <a:solidFill>
                  <a:srgbClr val="EB641B"/>
                </a:solidFill>
              </a:rPr>
              <a:t>文献一</a:t>
            </a:r>
            <a:r>
              <a:rPr lang="en-US" altLang="zh-CN" sz="2800" dirty="0">
                <a:solidFill>
                  <a:srgbClr val="EB641B"/>
                </a:solidFill>
              </a:rPr>
              <a:t>:</a:t>
            </a:r>
            <a:r>
              <a:rPr lang="zh-CN" altLang="en-US" sz="2800" dirty="0">
                <a:solidFill>
                  <a:srgbClr val="EB641B"/>
                </a:solidFill>
              </a:rPr>
              <a:t> </a:t>
            </a:r>
            <a:r>
              <a:rPr lang="en-US" altLang="zh-CN" sz="2800" dirty="0" err="1">
                <a:solidFill>
                  <a:srgbClr val="EB641B"/>
                </a:solidFill>
                <a:latin typeface="华文楷体" panose="02010600040101010101" pitchFamily="2" charset="-122"/>
                <a:ea typeface="华文楷体" panose="02010600040101010101" pitchFamily="2" charset="-122"/>
                <a:cs typeface="Arial" panose="02080604020202020204" pitchFamily="34" charset="0"/>
              </a:rPr>
              <a:t>SeIoT</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 Detecting Anomalous Semantics in Smart Homes via Knowledge Graph</a:t>
            </a:r>
          </a:p>
          <a:p>
            <a:pPr marL="0" lvl="0" indent="0">
              <a:lnSpc>
                <a:spcPct val="125000"/>
              </a:lnSpc>
              <a:spcBef>
                <a:spcPts val="0"/>
              </a:spcBef>
              <a:spcAft>
                <a:spcPts val="600"/>
              </a:spcAft>
              <a:buClr>
                <a:srgbClr val="1C314E"/>
              </a:buClr>
              <a:buNone/>
            </a:pPr>
            <a:endParaRPr lang="en-US" altLang="zh-CN" sz="2800" dirty="0">
              <a:solidFill>
                <a:srgbClr val="EB641B"/>
              </a:solidFill>
            </a:endParaRPr>
          </a:p>
          <a:p>
            <a:pPr lvl="0">
              <a:lnSpc>
                <a:spcPct val="125000"/>
              </a:lnSpc>
              <a:spcBef>
                <a:spcPts val="0"/>
              </a:spcBef>
              <a:spcAft>
                <a:spcPts val="600"/>
              </a:spcAft>
              <a:buClr>
                <a:srgbClr val="1C314E"/>
              </a:buClr>
            </a:pPr>
            <a:r>
              <a:rPr lang="zh-CN" altLang="en-US" sz="2800" dirty="0">
                <a:solidFill>
                  <a:srgbClr val="EB641B"/>
                </a:solidFill>
              </a:rPr>
              <a:t>文献二</a:t>
            </a:r>
            <a:r>
              <a:rPr lang="en-US" altLang="zh-CN" sz="2800" dirty="0">
                <a:solidFill>
                  <a:srgbClr val="EB641B"/>
                </a:solidFill>
              </a:rPr>
              <a:t>:</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 Unveiling Context-Related Anomalies: Knowledge Graph Empowered Decoupling of Scene and Action for Human-Related Video Anomaly Detection</a:t>
            </a:r>
            <a:endParaRPr lang="en-US" altLang="zh-CN" sz="2800" dirty="0">
              <a:solidFill>
                <a:srgbClr val="EB641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9C7E6-3A7F-78C4-583F-5C724E67617D}"/>
            </a:ext>
          </a:extLst>
        </p:cNvPr>
        <p:cNvGrpSpPr/>
        <p:nvPr/>
      </p:nvGrpSpPr>
      <p:grpSpPr>
        <a:xfrm>
          <a:off x="0" y="0"/>
          <a:ext cx="0" cy="0"/>
          <a:chOff x="0" y="0"/>
          <a:chExt cx="0" cy="0"/>
        </a:xfrm>
      </p:grpSpPr>
      <p:sp>
        <p:nvSpPr>
          <p:cNvPr id="4" name="圆角矩形 3">
            <a:extLst>
              <a:ext uri="{FF2B5EF4-FFF2-40B4-BE49-F238E27FC236}">
                <a16:creationId xmlns:a16="http://schemas.microsoft.com/office/drawing/2014/main" id="{1A3A2337-9448-C76B-901F-917E8460B777}"/>
              </a:ext>
            </a:extLst>
          </p:cNvPr>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6" name="标题 5">
            <a:extLst>
              <a:ext uri="{FF2B5EF4-FFF2-40B4-BE49-F238E27FC236}">
                <a16:creationId xmlns:a16="http://schemas.microsoft.com/office/drawing/2014/main" id="{C8FCC493-663C-3DB5-D683-7F0D35E752A6}"/>
              </a:ext>
            </a:extLst>
          </p:cNvPr>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实验设置与结果分析</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--Experimental results</a:t>
            </a:r>
            <a:endPar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sp>
        <p:nvSpPr>
          <p:cNvPr id="5" name="文本框 4">
            <a:extLst>
              <a:ext uri="{FF2B5EF4-FFF2-40B4-BE49-F238E27FC236}">
                <a16:creationId xmlns:a16="http://schemas.microsoft.com/office/drawing/2014/main" id="{9A01D5F1-9B1E-AA07-783F-50405234B7DA}"/>
              </a:ext>
            </a:extLst>
          </p:cNvPr>
          <p:cNvSpPr txBox="1"/>
          <p:nvPr/>
        </p:nvSpPr>
        <p:spPr>
          <a:xfrm>
            <a:off x="609600" y="1249680"/>
            <a:ext cx="10726271" cy="2865120"/>
          </a:xfrm>
          <a:prstGeom prst="rect">
            <a:avLst/>
          </a:prstGeom>
          <a:noFill/>
        </p:spPr>
        <p:txBody>
          <a:bodyPr wrap="square">
            <a:noAutofit/>
          </a:bodyPr>
          <a:lstStyle/>
          <a:p>
            <a:pPr indent="0" algn="l">
              <a:lnSpc>
                <a:spcPct val="114000"/>
              </a:lnSpc>
              <a:spcBef>
                <a:spcPts val="300"/>
              </a:spcBef>
              <a:spcAft>
                <a:spcPts val="300"/>
              </a:spcAft>
              <a:buFont typeface="+mj-lt"/>
              <a:buNone/>
            </a:pPr>
            <a:r>
              <a:rPr lang="en-US" altLang="zh-CN" b="1" i="0" dirty="0">
                <a:solidFill>
                  <a:srgbClr val="404040"/>
                </a:solidFill>
                <a:effectLst/>
                <a:latin typeface="Inter"/>
              </a:rPr>
              <a:t>4.</a:t>
            </a:r>
            <a:r>
              <a:rPr lang="zh-CN" altLang="en-US" b="1" i="0" dirty="0">
                <a:solidFill>
                  <a:srgbClr val="404040"/>
                </a:solidFill>
                <a:effectLst/>
                <a:latin typeface="Inter"/>
              </a:rPr>
              <a:t>运行时性能</a:t>
            </a:r>
            <a:endParaRPr lang="en-US" altLang="zh-CN" b="1" i="0" dirty="0">
              <a:solidFill>
                <a:srgbClr val="404040"/>
              </a:solidFill>
              <a:effectLst/>
              <a:latin typeface="Inter"/>
            </a:endParaRPr>
          </a:p>
          <a:p>
            <a:pPr marL="742950" lvl="1" indent="-285750" algn="l">
              <a:lnSpc>
                <a:spcPct val="114000"/>
              </a:lnSpc>
              <a:spcBef>
                <a:spcPts val="300"/>
              </a:spcBef>
              <a:buFont typeface="+mj-lt"/>
              <a:buAutoNum type="arabicPeriod"/>
            </a:pPr>
            <a:r>
              <a:rPr lang="zh-CN" altLang="en-US" b="1" i="0" dirty="0">
                <a:solidFill>
                  <a:srgbClr val="404040"/>
                </a:solidFill>
                <a:effectLst/>
                <a:latin typeface="Inter"/>
              </a:rPr>
              <a:t>资源消耗</a:t>
            </a:r>
            <a:r>
              <a:rPr lang="zh-CN" altLang="en-US" b="0" i="0" dirty="0">
                <a:solidFill>
                  <a:srgbClr val="404040"/>
                </a:solidFill>
                <a:effectLst/>
                <a:latin typeface="Inter"/>
              </a:rPr>
              <a:t>：</a:t>
            </a:r>
            <a:endParaRPr lang="en-US" altLang="zh-CN" b="0" i="0" dirty="0">
              <a:solidFill>
                <a:srgbClr val="404040"/>
              </a:solidFill>
              <a:effectLst/>
              <a:latin typeface="Inter"/>
            </a:endParaRPr>
          </a:p>
          <a:p>
            <a:pPr lvl="2">
              <a:lnSpc>
                <a:spcPct val="114000"/>
              </a:lnSpc>
              <a:spcBef>
                <a:spcPts val="300"/>
              </a:spcBef>
            </a:pPr>
            <a:r>
              <a:rPr lang="en-US" altLang="zh-CN" b="0" i="0" dirty="0">
                <a:solidFill>
                  <a:srgbClr val="404040"/>
                </a:solidFill>
                <a:effectLst/>
                <a:latin typeface="Inter"/>
              </a:rPr>
              <a:t>Raspberry Pi</a:t>
            </a:r>
            <a:r>
              <a:rPr lang="zh-CN" altLang="en-US" b="0" i="0" dirty="0">
                <a:solidFill>
                  <a:srgbClr val="404040"/>
                </a:solidFill>
                <a:effectLst/>
                <a:latin typeface="Inter"/>
              </a:rPr>
              <a:t>上内存占用仅</a:t>
            </a:r>
            <a:r>
              <a:rPr lang="en-US" altLang="zh-CN" b="0" i="0" dirty="0">
                <a:solidFill>
                  <a:srgbClr val="404040"/>
                </a:solidFill>
                <a:effectLst/>
                <a:latin typeface="Inter"/>
              </a:rPr>
              <a:t>10.23% </a:t>
            </a:r>
            <a:r>
              <a:rPr lang="zh-CN" altLang="en-US" b="0" i="0" dirty="0">
                <a:solidFill>
                  <a:srgbClr val="404040"/>
                </a:solidFill>
                <a:effectLst/>
                <a:latin typeface="Inter"/>
              </a:rPr>
              <a:t>，</a:t>
            </a:r>
            <a:r>
              <a:rPr lang="en-US" altLang="zh-CN" b="0" i="0" dirty="0">
                <a:solidFill>
                  <a:srgbClr val="404040"/>
                </a:solidFill>
                <a:effectLst/>
                <a:latin typeface="Inter"/>
              </a:rPr>
              <a:t>CPU</a:t>
            </a:r>
            <a:r>
              <a:rPr lang="zh-CN" altLang="en-US" b="0" i="0" dirty="0">
                <a:solidFill>
                  <a:srgbClr val="404040"/>
                </a:solidFill>
                <a:effectLst/>
                <a:latin typeface="Inter"/>
              </a:rPr>
              <a:t>利用率仍然可以接受，允许</a:t>
            </a:r>
            <a:r>
              <a:rPr lang="en-US" altLang="zh-CN" b="0" i="0" dirty="0">
                <a:solidFill>
                  <a:srgbClr val="404040"/>
                </a:solidFill>
                <a:effectLst/>
                <a:latin typeface="Inter"/>
              </a:rPr>
              <a:t>Chrome</a:t>
            </a:r>
            <a:r>
              <a:rPr lang="zh-CN" altLang="en-US" b="0" i="0" dirty="0">
                <a:solidFill>
                  <a:srgbClr val="404040"/>
                </a:solidFill>
                <a:effectLst/>
                <a:latin typeface="Inter"/>
              </a:rPr>
              <a:t>等其他应用程序正常运行</a:t>
            </a:r>
          </a:p>
          <a:p>
            <a:pPr marL="742950" lvl="1" indent="-285750" algn="l">
              <a:lnSpc>
                <a:spcPct val="114000"/>
              </a:lnSpc>
              <a:spcBef>
                <a:spcPts val="300"/>
              </a:spcBef>
              <a:buFont typeface="+mj-lt"/>
              <a:buAutoNum type="arabicPeriod"/>
            </a:pPr>
            <a:r>
              <a:rPr lang="zh-CN" altLang="en-US" b="1" i="0" dirty="0">
                <a:solidFill>
                  <a:srgbClr val="404040"/>
                </a:solidFill>
                <a:effectLst/>
                <a:latin typeface="Inter"/>
              </a:rPr>
              <a:t>实时性</a:t>
            </a:r>
            <a:r>
              <a:rPr lang="zh-CN" altLang="en-US" b="0" i="0" dirty="0">
                <a:solidFill>
                  <a:srgbClr val="404040"/>
                </a:solidFill>
                <a:effectLst/>
                <a:latin typeface="Inter"/>
              </a:rPr>
              <a:t>：</a:t>
            </a:r>
            <a:endParaRPr lang="en-US" altLang="zh-CN" b="0" i="0" dirty="0">
              <a:solidFill>
                <a:srgbClr val="404040"/>
              </a:solidFill>
              <a:effectLst/>
              <a:latin typeface="Inter"/>
            </a:endParaRPr>
          </a:p>
          <a:p>
            <a:pPr marL="1200150" lvl="2" indent="-285750">
              <a:lnSpc>
                <a:spcPct val="114000"/>
              </a:lnSpc>
              <a:spcBef>
                <a:spcPts val="300"/>
              </a:spcBef>
              <a:buFont typeface="+mj-lt"/>
              <a:buAutoNum type="arabicPeriod"/>
            </a:pPr>
            <a:r>
              <a:rPr lang="zh-CN" altLang="en-US" b="0" i="0" dirty="0">
                <a:solidFill>
                  <a:srgbClr val="404040"/>
                </a:solidFill>
                <a:effectLst/>
                <a:latin typeface="Inter"/>
              </a:rPr>
              <a:t>单次推理时间仅毫秒级，与检查点时间窗口（</a:t>
            </a:r>
            <a:r>
              <a:rPr lang="en-US" altLang="zh-CN" b="0" i="0" dirty="0">
                <a:solidFill>
                  <a:srgbClr val="404040"/>
                </a:solidFill>
                <a:effectLst/>
                <a:latin typeface="Inter"/>
              </a:rPr>
              <a:t>1</a:t>
            </a:r>
            <a:r>
              <a:rPr lang="zh-CN" altLang="en-US" b="0" i="0" dirty="0">
                <a:solidFill>
                  <a:srgbClr val="404040"/>
                </a:solidFill>
                <a:effectLst/>
                <a:latin typeface="Inter"/>
              </a:rPr>
              <a:t>分钟）相比，决策延迟可以忽略不计，能够实时检测异常。</a:t>
            </a:r>
            <a:endParaRPr lang="en-US" altLang="zh-CN" b="1" dirty="0">
              <a:solidFill>
                <a:srgbClr val="404040"/>
              </a:solidFill>
              <a:latin typeface="Inter"/>
            </a:endParaRPr>
          </a:p>
          <a:p>
            <a:pPr indent="0" algn="l">
              <a:lnSpc>
                <a:spcPct val="114000"/>
              </a:lnSpc>
              <a:spcBef>
                <a:spcPts val="300"/>
              </a:spcBef>
              <a:spcAft>
                <a:spcPts val="300"/>
              </a:spcAft>
              <a:buFont typeface="+mj-lt"/>
              <a:buNone/>
            </a:pPr>
            <a:r>
              <a:rPr lang="zh-CN" altLang="en-US" b="1" i="0" dirty="0">
                <a:solidFill>
                  <a:srgbClr val="404040"/>
                </a:solidFill>
                <a:effectLst/>
                <a:latin typeface="Inter"/>
              </a:rPr>
              <a:t>结论：</a:t>
            </a:r>
            <a:r>
              <a:rPr lang="zh-CN" altLang="en-US" i="0" dirty="0">
                <a:solidFill>
                  <a:srgbClr val="404040"/>
                </a:solidFill>
                <a:effectLst/>
                <a:latin typeface="Inter"/>
              </a:rPr>
              <a:t>在</a:t>
            </a:r>
            <a:r>
              <a:rPr lang="zh-CN" altLang="en-US" b="0" i="0" dirty="0">
                <a:solidFill>
                  <a:srgbClr val="404040"/>
                </a:solidFill>
                <a:effectLst/>
                <a:latin typeface="Inter"/>
              </a:rPr>
              <a:t>消费级机器上部署</a:t>
            </a:r>
            <a:r>
              <a:rPr lang="en-US" altLang="zh-CN" b="0" i="0" dirty="0" err="1">
                <a:solidFill>
                  <a:srgbClr val="404040"/>
                </a:solidFill>
                <a:effectLst/>
                <a:latin typeface="Inter"/>
              </a:rPr>
              <a:t>SeIoT</a:t>
            </a:r>
            <a:r>
              <a:rPr lang="zh-CN" altLang="en-US" b="0" i="0" dirty="0">
                <a:solidFill>
                  <a:srgbClr val="404040"/>
                </a:solidFill>
                <a:effectLst/>
                <a:latin typeface="Inter"/>
              </a:rPr>
              <a:t>具有可行性。</a:t>
            </a:r>
          </a:p>
        </p:txBody>
      </p:sp>
      <p:pic>
        <p:nvPicPr>
          <p:cNvPr id="7" name="图片 6">
            <a:extLst>
              <a:ext uri="{FF2B5EF4-FFF2-40B4-BE49-F238E27FC236}">
                <a16:creationId xmlns:a16="http://schemas.microsoft.com/office/drawing/2014/main" id="{9EE4759D-692A-CDB9-3E09-C9D48F391B6D}"/>
              </a:ext>
            </a:extLst>
          </p:cNvPr>
          <p:cNvPicPr>
            <a:picLocks noChangeAspect="1"/>
          </p:cNvPicPr>
          <p:nvPr/>
        </p:nvPicPr>
        <p:blipFill>
          <a:blip r:embed="rId3"/>
          <a:stretch>
            <a:fillRect/>
          </a:stretch>
        </p:blipFill>
        <p:spPr>
          <a:xfrm>
            <a:off x="2502337" y="4114800"/>
            <a:ext cx="6162386" cy="2173523"/>
          </a:xfrm>
          <a:prstGeom prst="rect">
            <a:avLst/>
          </a:prstGeom>
        </p:spPr>
      </p:pic>
    </p:spTree>
    <p:extLst>
      <p:ext uri="{BB962C8B-B14F-4D97-AF65-F5344CB8AC3E}">
        <p14:creationId xmlns:p14="http://schemas.microsoft.com/office/powerpoint/2010/main" val="110012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实验设置与结果分析</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--Competing Methods</a:t>
            </a:r>
            <a:endPar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sp>
        <p:nvSpPr>
          <p:cNvPr id="2" name="文本框 1"/>
          <p:cNvSpPr txBox="1"/>
          <p:nvPr/>
        </p:nvSpPr>
        <p:spPr>
          <a:xfrm>
            <a:off x="609599" y="1286720"/>
            <a:ext cx="10972799" cy="3277820"/>
          </a:xfrm>
          <a:prstGeom prst="rect">
            <a:avLst/>
          </a:prstGeom>
          <a:noFill/>
        </p:spPr>
        <p:txBody>
          <a:bodyPr wrap="square">
            <a:spAutoFit/>
          </a:bodyPr>
          <a:lstStyle/>
          <a:p>
            <a:pPr defTabSz="457200">
              <a:lnSpc>
                <a:spcPct val="150000"/>
              </a:lnSpc>
            </a:pPr>
            <a:r>
              <a:rPr lang="zh-CN" altLang="en-US" dirty="0">
                <a:solidFill>
                  <a:srgbClr val="404040"/>
                </a:solidFill>
              </a:rPr>
              <a:t>与基于 </a:t>
            </a:r>
            <a:r>
              <a:rPr lang="en-US" altLang="zh-CN" dirty="0">
                <a:solidFill>
                  <a:srgbClr val="404040"/>
                </a:solidFill>
              </a:rPr>
              <a:t>DFA </a:t>
            </a:r>
            <a:r>
              <a:rPr lang="zh-CN" altLang="en-US" dirty="0">
                <a:solidFill>
                  <a:srgbClr val="404040"/>
                </a:solidFill>
              </a:rPr>
              <a:t>和基于自动编码器的方法相比，</a:t>
            </a:r>
            <a:r>
              <a:rPr lang="en-US" altLang="zh-CN" dirty="0">
                <a:solidFill>
                  <a:srgbClr val="404040"/>
                </a:solidFill>
              </a:rPr>
              <a:t> </a:t>
            </a:r>
            <a:r>
              <a:rPr lang="en-US" altLang="zh-CN" dirty="0" err="1">
                <a:solidFill>
                  <a:srgbClr val="404040"/>
                </a:solidFill>
              </a:rPr>
              <a:t>SeIoT</a:t>
            </a:r>
            <a:r>
              <a:rPr lang="zh-CN" altLang="en-US" dirty="0">
                <a:solidFill>
                  <a:srgbClr val="404040"/>
                </a:solidFill>
              </a:rPr>
              <a:t>具有</a:t>
            </a:r>
            <a:endParaRPr lang="en-US" altLang="zh-CN" dirty="0">
              <a:solidFill>
                <a:srgbClr val="404040"/>
              </a:solidFill>
            </a:endParaRPr>
          </a:p>
          <a:p>
            <a:pPr defTabSz="457200">
              <a:lnSpc>
                <a:spcPct val="150000"/>
              </a:lnSpc>
            </a:pPr>
            <a:r>
              <a:rPr lang="en-US" altLang="zh-CN" dirty="0">
                <a:solidFill>
                  <a:srgbClr val="404040"/>
                </a:solidFill>
              </a:rPr>
              <a:t>1</a:t>
            </a:r>
            <a:r>
              <a:rPr lang="zh-CN" altLang="en-US" dirty="0">
                <a:solidFill>
                  <a:srgbClr val="404040"/>
                </a:solidFill>
              </a:rPr>
              <a:t>）高准确性：</a:t>
            </a:r>
            <a:endParaRPr lang="en-US" altLang="zh-CN" dirty="0">
              <a:solidFill>
                <a:srgbClr val="404040"/>
              </a:solidFill>
            </a:endParaRPr>
          </a:p>
          <a:p>
            <a:pPr defTabSz="457200">
              <a:lnSpc>
                <a:spcPct val="150000"/>
              </a:lnSpc>
            </a:pPr>
            <a:r>
              <a:rPr lang="en-US" altLang="zh-CN" dirty="0">
                <a:solidFill>
                  <a:srgbClr val="404040"/>
                </a:solidFill>
              </a:rPr>
              <a:t>	</a:t>
            </a:r>
            <a:r>
              <a:rPr lang="en-US" altLang="zh-CN" dirty="0" err="1">
                <a:solidFill>
                  <a:srgbClr val="404040"/>
                </a:solidFill>
              </a:rPr>
              <a:t>SeIoT</a:t>
            </a:r>
            <a:r>
              <a:rPr lang="en-US" altLang="zh-CN" dirty="0">
                <a:solidFill>
                  <a:srgbClr val="404040"/>
                </a:solidFill>
              </a:rPr>
              <a:t> </a:t>
            </a:r>
            <a:r>
              <a:rPr lang="zh-CN" altLang="en-US" dirty="0">
                <a:solidFill>
                  <a:srgbClr val="404040"/>
                </a:solidFill>
              </a:rPr>
              <a:t>在检测各种物联网攻击方面表现出更高的准确性，尤其是在识别新的攻击类型（如命令拦截）方面表现出色</a:t>
            </a:r>
            <a:r>
              <a:rPr lang="en-US" altLang="zh-CN" baseline="30000" dirty="0">
                <a:solidFill>
                  <a:srgbClr val="404040"/>
                </a:solidFill>
              </a:rPr>
              <a:t>[1]</a:t>
            </a:r>
            <a:r>
              <a:rPr lang="zh-CN" altLang="en-US" dirty="0">
                <a:solidFill>
                  <a:srgbClr val="404040"/>
                </a:solidFill>
              </a:rPr>
              <a:t>。</a:t>
            </a:r>
            <a:endParaRPr lang="en-US" altLang="zh-CN" dirty="0">
              <a:solidFill>
                <a:srgbClr val="404040"/>
              </a:solidFill>
            </a:endParaRPr>
          </a:p>
          <a:p>
            <a:pPr defTabSz="457200">
              <a:lnSpc>
                <a:spcPct val="150000"/>
              </a:lnSpc>
            </a:pPr>
            <a:r>
              <a:rPr lang="en-US" altLang="zh-CN" dirty="0">
                <a:solidFill>
                  <a:srgbClr val="404040"/>
                </a:solidFill>
              </a:rPr>
              <a:t>2</a:t>
            </a:r>
            <a:r>
              <a:rPr lang="zh-CN" altLang="en-US" dirty="0">
                <a:solidFill>
                  <a:srgbClr val="404040"/>
                </a:solidFill>
              </a:rPr>
              <a:t>）可解释性：</a:t>
            </a:r>
            <a:endParaRPr lang="en-US" altLang="zh-CN" dirty="0">
              <a:solidFill>
                <a:srgbClr val="404040"/>
              </a:solidFill>
            </a:endParaRPr>
          </a:p>
          <a:p>
            <a:pPr defTabSz="457200">
              <a:lnSpc>
                <a:spcPct val="150000"/>
              </a:lnSpc>
            </a:pPr>
            <a:r>
              <a:rPr lang="en-US" altLang="zh-CN" dirty="0">
                <a:solidFill>
                  <a:srgbClr val="404040"/>
                </a:solidFill>
              </a:rPr>
              <a:t>	</a:t>
            </a:r>
            <a:r>
              <a:rPr lang="en-US" altLang="zh-CN" dirty="0" err="1">
                <a:solidFill>
                  <a:srgbClr val="404040"/>
                </a:solidFill>
              </a:rPr>
              <a:t>SeIoT</a:t>
            </a:r>
            <a:r>
              <a:rPr lang="zh-CN" altLang="en-US" dirty="0">
                <a:solidFill>
                  <a:srgbClr val="404040"/>
                </a:solidFill>
              </a:rPr>
              <a:t>构建了一个更结构化和可解释的数据表示，即一个描述智能家居整体状态的知识图；</a:t>
            </a:r>
            <a:endParaRPr lang="en-US" altLang="zh-CN" dirty="0">
              <a:solidFill>
                <a:srgbClr val="404040"/>
              </a:solidFill>
            </a:endParaRPr>
          </a:p>
          <a:p>
            <a:pPr defTabSz="457200">
              <a:lnSpc>
                <a:spcPct val="150000"/>
              </a:lnSpc>
            </a:pPr>
            <a:r>
              <a:rPr lang="en-US" altLang="zh-CN" dirty="0">
                <a:solidFill>
                  <a:srgbClr val="404040"/>
                </a:solidFill>
              </a:rPr>
              <a:t>	</a:t>
            </a:r>
            <a:r>
              <a:rPr lang="zh-CN" altLang="en-US" dirty="0">
                <a:solidFill>
                  <a:srgbClr val="404040"/>
                </a:solidFill>
              </a:rPr>
              <a:t>由于</a:t>
            </a:r>
            <a:r>
              <a:rPr lang="en-US" altLang="zh-CN" dirty="0">
                <a:solidFill>
                  <a:srgbClr val="404040"/>
                </a:solidFill>
              </a:rPr>
              <a:t>FS-HAN</a:t>
            </a:r>
            <a:r>
              <a:rPr lang="zh-CN" altLang="en-US" dirty="0">
                <a:solidFill>
                  <a:srgbClr val="404040"/>
                </a:solidFill>
              </a:rPr>
              <a:t>可以精确定位导致异常的设备和环境属性，</a:t>
            </a:r>
            <a:r>
              <a:rPr lang="en-US" altLang="zh-CN" dirty="0" err="1">
                <a:solidFill>
                  <a:srgbClr val="404040"/>
                </a:solidFill>
              </a:rPr>
              <a:t>SeIoT</a:t>
            </a:r>
            <a:r>
              <a:rPr lang="zh-CN" altLang="en-US" dirty="0">
                <a:solidFill>
                  <a:srgbClr val="404040"/>
                </a:solidFill>
              </a:rPr>
              <a:t>为用户提供了更好的可追溯性。</a:t>
            </a:r>
            <a:endParaRPr lang="en-US" altLang="zh-CN" dirty="0">
              <a:solidFill>
                <a:srgbClr val="404040"/>
              </a:solidFill>
            </a:endParaRPr>
          </a:p>
          <a:p>
            <a:endParaRPr lang="en-US" altLang="zh-CN" dirty="0"/>
          </a:p>
        </p:txBody>
      </p:sp>
      <p:sp>
        <p:nvSpPr>
          <p:cNvPr id="3"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A83B0-0298-8080-4E01-2BB53B408CE6}"/>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F9DE882C-8C30-986D-F444-294FB2268B6A}"/>
              </a:ext>
            </a:extLst>
          </p:cNvPr>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动作指纹模块补充</a:t>
            </a:r>
          </a:p>
        </p:txBody>
      </p:sp>
      <p:pic>
        <p:nvPicPr>
          <p:cNvPr id="5" name="图片 4">
            <a:extLst>
              <a:ext uri="{FF2B5EF4-FFF2-40B4-BE49-F238E27FC236}">
                <a16:creationId xmlns:a16="http://schemas.microsoft.com/office/drawing/2014/main" id="{8C03B924-2928-6E3E-21E4-F3C67DB3BD14}"/>
              </a:ext>
            </a:extLst>
          </p:cNvPr>
          <p:cNvPicPr>
            <a:picLocks noChangeAspect="1"/>
          </p:cNvPicPr>
          <p:nvPr/>
        </p:nvPicPr>
        <p:blipFill>
          <a:blip r:embed="rId3"/>
          <a:stretch>
            <a:fillRect/>
          </a:stretch>
        </p:blipFill>
        <p:spPr>
          <a:xfrm>
            <a:off x="539294" y="1191718"/>
            <a:ext cx="2705861" cy="2862322"/>
          </a:xfrm>
          <a:prstGeom prst="rect">
            <a:avLst/>
          </a:prstGeom>
        </p:spPr>
      </p:pic>
      <p:sp>
        <p:nvSpPr>
          <p:cNvPr id="11" name="文本框 10">
            <a:extLst>
              <a:ext uri="{FF2B5EF4-FFF2-40B4-BE49-F238E27FC236}">
                <a16:creationId xmlns:a16="http://schemas.microsoft.com/office/drawing/2014/main" id="{9F53D0E6-E393-F542-F24C-F080168EDBBD}"/>
              </a:ext>
            </a:extLst>
          </p:cNvPr>
          <p:cNvSpPr txBox="1"/>
          <p:nvPr/>
        </p:nvSpPr>
        <p:spPr>
          <a:xfrm>
            <a:off x="3770670" y="1267035"/>
            <a:ext cx="7984761" cy="3876189"/>
          </a:xfrm>
          <a:prstGeom prst="rect">
            <a:avLst/>
          </a:prstGeom>
          <a:noFill/>
        </p:spPr>
        <p:txBody>
          <a:bodyPr wrap="square">
            <a:spAutoFit/>
          </a:bodyPr>
          <a:lstStyle/>
          <a:p>
            <a:pPr>
              <a:lnSpc>
                <a:spcPct val="125000"/>
              </a:lnSpc>
            </a:pPr>
            <a:r>
              <a:rPr lang="zh-CN" altLang="en-US" b="1" dirty="0">
                <a:solidFill>
                  <a:srgbClr val="404040"/>
                </a:solidFill>
              </a:rPr>
              <a:t>核心功能</a:t>
            </a:r>
            <a:r>
              <a:rPr lang="zh-CN" altLang="en-US" dirty="0">
                <a:solidFill>
                  <a:srgbClr val="404040"/>
                </a:solidFill>
              </a:rPr>
              <a:t>：       </a:t>
            </a:r>
            <a:endParaRPr lang="en-US" altLang="zh-CN" dirty="0">
              <a:solidFill>
                <a:srgbClr val="404040"/>
              </a:solidFill>
            </a:endParaRPr>
          </a:p>
          <a:p>
            <a:pPr lvl="1">
              <a:lnSpc>
                <a:spcPct val="125000"/>
              </a:lnSpc>
            </a:pPr>
            <a:r>
              <a:rPr lang="zh-CN" altLang="en-US" dirty="0">
                <a:solidFill>
                  <a:srgbClr val="404040"/>
                </a:solidFill>
              </a:rPr>
              <a:t>识别正在运行的设备的空闲流量和活动流量，并</a:t>
            </a:r>
            <a:r>
              <a:rPr kumimoji="0" lang="zh-CN" altLang="zh-CN" b="0" i="0" u="none" strike="noStrike" cap="none" normalizeH="0" baseline="0" dirty="0">
                <a:ln>
                  <a:noFill/>
                </a:ln>
                <a:solidFill>
                  <a:srgbClr val="404040"/>
                </a:solidFill>
                <a:effectLst/>
                <a:latin typeface="Arial" panose="02080604020202020204" pitchFamily="34" charset="0"/>
              </a:rPr>
              <a:t>作为一个“白名单”式</a:t>
            </a:r>
            <a:r>
              <a:rPr kumimoji="0" lang="zh-CN" altLang="zh-CN" i="0" u="none" strike="noStrike" cap="none" normalizeH="0" baseline="0" dirty="0">
                <a:ln>
                  <a:noFill/>
                </a:ln>
                <a:solidFill>
                  <a:srgbClr val="404040"/>
                </a:solidFill>
                <a:effectLst/>
                <a:latin typeface="Arial" panose="02080604020202020204" pitchFamily="34" charset="0"/>
              </a:rPr>
              <a:t>的检测机制</a:t>
            </a:r>
            <a:r>
              <a:rPr lang="zh-CN" altLang="en-US" dirty="0">
                <a:solidFill>
                  <a:srgbClr val="404040"/>
                </a:solidFill>
              </a:rPr>
              <a:t>，对异常情况进行初步过滤，为后续模块提供知识。</a:t>
            </a:r>
            <a:endParaRPr lang="en-US" altLang="zh-CN" dirty="0">
              <a:solidFill>
                <a:srgbClr val="404040"/>
              </a:solidFill>
            </a:endParaRPr>
          </a:p>
          <a:p>
            <a:pPr>
              <a:lnSpc>
                <a:spcPct val="125000"/>
              </a:lnSpc>
            </a:pPr>
            <a:r>
              <a:rPr lang="zh-CN" altLang="en-US" b="1" dirty="0">
                <a:solidFill>
                  <a:srgbClr val="404040"/>
                </a:solidFill>
              </a:rPr>
              <a:t>行动指纹提取</a:t>
            </a:r>
            <a:r>
              <a:rPr lang="zh-CN" altLang="en-US" b="1" dirty="0">
                <a:solidFill>
                  <a:srgbClr val="404040"/>
                </a:solidFill>
                <a:sym typeface="Wingdings" panose="05000000000000000000" pitchFamily="2" charset="2"/>
              </a:rPr>
              <a:t>：</a:t>
            </a:r>
            <a:endParaRPr lang="en-US" altLang="zh-CN" dirty="0">
              <a:solidFill>
                <a:srgbClr val="404040"/>
              </a:solidFill>
            </a:endParaRPr>
          </a:p>
          <a:p>
            <a:pPr marL="800100" lvl="1" indent="-342900">
              <a:lnSpc>
                <a:spcPct val="125000"/>
              </a:lnSpc>
              <a:buFont typeface="+mj-lt"/>
              <a:buAutoNum type="arabicPeriod"/>
            </a:pPr>
            <a:r>
              <a:rPr lang="zh-CN" altLang="en-US" dirty="0">
                <a:solidFill>
                  <a:srgbClr val="404040"/>
                </a:solidFill>
              </a:rPr>
              <a:t>空闲</a:t>
            </a:r>
            <a:r>
              <a:rPr lang="en-US" altLang="zh-CN" dirty="0">
                <a:solidFill>
                  <a:srgbClr val="404040"/>
                </a:solidFill>
              </a:rPr>
              <a:t>AF</a:t>
            </a:r>
            <a:r>
              <a:rPr lang="zh-CN" altLang="en-US" dirty="0">
                <a:solidFill>
                  <a:srgbClr val="404040"/>
                </a:solidFill>
              </a:rPr>
              <a:t>提取：</a:t>
            </a:r>
            <a:r>
              <a:rPr lang="zh-CN" altLang="en-US" b="0" i="0" dirty="0">
                <a:solidFill>
                  <a:srgbClr val="404040"/>
                </a:solidFill>
                <a:effectLst/>
                <a:latin typeface="Inter"/>
              </a:rPr>
              <a:t>从无自动化规则的空闲流量中提取突发，统计每个突发的数据包长度集</a:t>
            </a:r>
            <a:r>
              <a:rPr lang="zh-CN" altLang="en-US" dirty="0">
                <a:solidFill>
                  <a:srgbClr val="404040"/>
                </a:solidFill>
              </a:rPr>
              <a:t>作为原始</a:t>
            </a:r>
            <a:r>
              <a:rPr lang="en-US" altLang="zh-CN" dirty="0">
                <a:solidFill>
                  <a:srgbClr val="404040"/>
                </a:solidFill>
              </a:rPr>
              <a:t>AF</a:t>
            </a:r>
            <a:r>
              <a:rPr lang="zh-CN" altLang="en-US" dirty="0">
                <a:solidFill>
                  <a:srgbClr val="404040"/>
                </a:solidFill>
              </a:rPr>
              <a:t>。</a:t>
            </a:r>
            <a:endParaRPr lang="en-US" altLang="zh-CN" dirty="0">
              <a:solidFill>
                <a:srgbClr val="404040"/>
              </a:solidFill>
            </a:endParaRPr>
          </a:p>
          <a:p>
            <a:pPr marL="800100" lvl="1" indent="-342900">
              <a:lnSpc>
                <a:spcPct val="125000"/>
              </a:lnSpc>
              <a:buFont typeface="+mj-lt"/>
              <a:buAutoNum type="arabicPeriod"/>
            </a:pPr>
            <a:r>
              <a:rPr lang="zh-CN" altLang="en-US" dirty="0">
                <a:solidFill>
                  <a:srgbClr val="404040"/>
                </a:solidFill>
              </a:rPr>
              <a:t>空闲</a:t>
            </a:r>
            <a:r>
              <a:rPr lang="en-US" altLang="zh-CN" dirty="0">
                <a:solidFill>
                  <a:srgbClr val="404040"/>
                </a:solidFill>
              </a:rPr>
              <a:t>AF</a:t>
            </a:r>
            <a:r>
              <a:rPr lang="zh-CN" altLang="en-US" dirty="0">
                <a:solidFill>
                  <a:srgbClr val="404040"/>
                </a:solidFill>
              </a:rPr>
              <a:t>聚类：利用改进的</a:t>
            </a:r>
            <a:r>
              <a:rPr lang="en-US" altLang="zh-CN" dirty="0" err="1">
                <a:solidFill>
                  <a:srgbClr val="404040"/>
                </a:solidFill>
              </a:rPr>
              <a:t>Levenshtein</a:t>
            </a:r>
            <a:r>
              <a:rPr lang="zh-CN" altLang="en-US" dirty="0">
                <a:solidFill>
                  <a:srgbClr val="404040"/>
                </a:solidFill>
              </a:rPr>
              <a:t>距离（</a:t>
            </a:r>
            <a:r>
              <a:rPr lang="en-US" altLang="zh-CN" dirty="0">
                <a:solidFill>
                  <a:srgbClr val="404040"/>
                </a:solidFill>
              </a:rPr>
              <a:t>MLD</a:t>
            </a:r>
            <a:r>
              <a:rPr lang="zh-CN" altLang="en-US" dirty="0">
                <a:solidFill>
                  <a:srgbClr val="404040"/>
                </a:solidFill>
              </a:rPr>
              <a:t>）来计算不同</a:t>
            </a:r>
            <a:r>
              <a:rPr lang="en-US" altLang="zh-CN" dirty="0">
                <a:solidFill>
                  <a:srgbClr val="404040"/>
                </a:solidFill>
              </a:rPr>
              <a:t>AF</a:t>
            </a:r>
            <a:r>
              <a:rPr lang="zh-CN" altLang="en-US" dirty="0">
                <a:solidFill>
                  <a:srgbClr val="404040"/>
                </a:solidFill>
              </a:rPr>
              <a:t>之间的相似性，并通过</a:t>
            </a:r>
            <a:r>
              <a:rPr lang="en-US" altLang="zh-CN" dirty="0">
                <a:solidFill>
                  <a:srgbClr val="404040"/>
                </a:solidFill>
              </a:rPr>
              <a:t>DBSCAN</a:t>
            </a:r>
            <a:r>
              <a:rPr lang="zh-CN" altLang="en-US" dirty="0">
                <a:solidFill>
                  <a:srgbClr val="404040"/>
                </a:solidFill>
              </a:rPr>
              <a:t>算法</a:t>
            </a:r>
            <a:r>
              <a:rPr lang="zh-CN" altLang="en-US" b="0" i="0" dirty="0">
                <a:solidFill>
                  <a:srgbClr val="404040"/>
                </a:solidFill>
                <a:effectLst/>
                <a:latin typeface="Inter"/>
              </a:rPr>
              <a:t>合并相似长度集，生成最终的空闲</a:t>
            </a:r>
            <a:r>
              <a:rPr lang="en-US" altLang="zh-CN" b="0" i="0" dirty="0">
                <a:solidFill>
                  <a:srgbClr val="404040"/>
                </a:solidFill>
                <a:effectLst/>
                <a:latin typeface="Inter"/>
              </a:rPr>
              <a:t>AF</a:t>
            </a:r>
            <a:r>
              <a:rPr lang="zh-CN" altLang="en-US" b="0" i="0" dirty="0">
                <a:solidFill>
                  <a:srgbClr val="404040"/>
                </a:solidFill>
                <a:effectLst/>
                <a:latin typeface="Inter"/>
              </a:rPr>
              <a:t>。</a:t>
            </a:r>
            <a:endParaRPr lang="en-US" altLang="zh-CN" dirty="0">
              <a:solidFill>
                <a:srgbClr val="404040"/>
              </a:solidFill>
            </a:endParaRPr>
          </a:p>
          <a:p>
            <a:pPr marL="800100" lvl="1" indent="-342900">
              <a:lnSpc>
                <a:spcPct val="125000"/>
              </a:lnSpc>
              <a:buFont typeface="+mj-lt"/>
              <a:buAutoNum type="arabicPeriod"/>
            </a:pPr>
            <a:r>
              <a:rPr lang="zh-CN" altLang="en-US" dirty="0">
                <a:solidFill>
                  <a:srgbClr val="404040"/>
                </a:solidFill>
              </a:rPr>
              <a:t>活动</a:t>
            </a:r>
            <a:r>
              <a:rPr lang="en-US" altLang="zh-CN" dirty="0">
                <a:solidFill>
                  <a:srgbClr val="404040"/>
                </a:solidFill>
              </a:rPr>
              <a:t>AF</a:t>
            </a:r>
            <a:r>
              <a:rPr lang="zh-CN" altLang="en-US" dirty="0">
                <a:solidFill>
                  <a:srgbClr val="404040"/>
                </a:solidFill>
              </a:rPr>
              <a:t>提取：</a:t>
            </a:r>
            <a:r>
              <a:rPr lang="zh-CN" altLang="en-US" b="0" i="0" dirty="0">
                <a:solidFill>
                  <a:srgbClr val="404040"/>
                </a:solidFill>
                <a:effectLst/>
                <a:latin typeface="Inter"/>
              </a:rPr>
              <a:t>从含自动化规则的流量中提取突发，过滤掉与空闲</a:t>
            </a:r>
            <a:r>
              <a:rPr lang="en-US" altLang="zh-CN" b="0" i="0" dirty="0">
                <a:solidFill>
                  <a:srgbClr val="404040"/>
                </a:solidFill>
                <a:effectLst/>
                <a:latin typeface="Inter"/>
              </a:rPr>
              <a:t>AF</a:t>
            </a:r>
            <a:r>
              <a:rPr lang="zh-CN" altLang="en-US" b="0" i="0" dirty="0">
                <a:solidFill>
                  <a:srgbClr val="404040"/>
                </a:solidFill>
                <a:effectLst/>
                <a:latin typeface="Inter"/>
              </a:rPr>
              <a:t>匹配的数据包长度，</a:t>
            </a:r>
            <a:r>
              <a:rPr lang="zh-CN" altLang="en-US" dirty="0">
                <a:solidFill>
                  <a:srgbClr val="404040"/>
                </a:solidFill>
              </a:rPr>
              <a:t>获得活动 </a:t>
            </a:r>
            <a:r>
              <a:rPr lang="en-US" altLang="zh-CN" dirty="0">
                <a:solidFill>
                  <a:srgbClr val="404040"/>
                </a:solidFill>
              </a:rPr>
              <a:t>AF</a:t>
            </a:r>
            <a:r>
              <a:rPr lang="zh-CN" altLang="en-US" dirty="0">
                <a:solidFill>
                  <a:srgbClr val="404040"/>
                </a:solidFill>
              </a:rPr>
              <a:t>（需结合应用日志进行验证，</a:t>
            </a:r>
            <a:r>
              <a:rPr lang="en-US" altLang="zh-CN" dirty="0">
                <a:solidFill>
                  <a:srgbClr val="404040"/>
                </a:solidFill>
              </a:rPr>
              <a:t>5</a:t>
            </a:r>
            <a:r>
              <a:rPr lang="zh-CN" altLang="en-US" dirty="0">
                <a:solidFill>
                  <a:srgbClr val="404040"/>
                </a:solidFill>
              </a:rPr>
              <a:t>秒内）。</a:t>
            </a:r>
            <a:endParaRPr lang="en-US" altLang="zh-CN" dirty="0">
              <a:solidFill>
                <a:srgbClr val="404040"/>
              </a:solidFill>
            </a:endParaRPr>
          </a:p>
        </p:txBody>
      </p:sp>
      <p:sp>
        <p:nvSpPr>
          <p:cNvPr id="2" name="圆角矩形 3">
            <a:extLst>
              <a:ext uri="{FF2B5EF4-FFF2-40B4-BE49-F238E27FC236}">
                <a16:creationId xmlns:a16="http://schemas.microsoft.com/office/drawing/2014/main" id="{82639D01-AA8F-D9C9-19CC-A1BA844D5406}"/>
              </a:ext>
            </a:extLst>
          </p:cNvPr>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pic>
        <p:nvPicPr>
          <p:cNvPr id="13" name="图片 12">
            <a:extLst>
              <a:ext uri="{FF2B5EF4-FFF2-40B4-BE49-F238E27FC236}">
                <a16:creationId xmlns:a16="http://schemas.microsoft.com/office/drawing/2014/main" id="{6296EA16-ADCF-1EA8-E0EE-759A82509100}"/>
              </a:ext>
            </a:extLst>
          </p:cNvPr>
          <p:cNvPicPr>
            <a:picLocks noChangeAspect="1"/>
          </p:cNvPicPr>
          <p:nvPr/>
        </p:nvPicPr>
        <p:blipFill>
          <a:blip r:embed="rId4"/>
          <a:stretch>
            <a:fillRect/>
          </a:stretch>
        </p:blipFill>
        <p:spPr>
          <a:xfrm>
            <a:off x="292769" y="4102758"/>
            <a:ext cx="3889487" cy="2509785"/>
          </a:xfrm>
          <a:prstGeom prst="rect">
            <a:avLst/>
          </a:prstGeom>
        </p:spPr>
      </p:pic>
      <p:sp>
        <p:nvSpPr>
          <p:cNvPr id="3" name="文本框 2">
            <a:extLst>
              <a:ext uri="{FF2B5EF4-FFF2-40B4-BE49-F238E27FC236}">
                <a16:creationId xmlns:a16="http://schemas.microsoft.com/office/drawing/2014/main" id="{9A9F8D3B-9C19-DE1E-DFA8-83B9BA7BEC1B}"/>
              </a:ext>
            </a:extLst>
          </p:cNvPr>
          <p:cNvSpPr txBox="1"/>
          <p:nvPr/>
        </p:nvSpPr>
        <p:spPr>
          <a:xfrm>
            <a:off x="4182256" y="5059302"/>
            <a:ext cx="6097248" cy="1798698"/>
          </a:xfrm>
          <a:prstGeom prst="rect">
            <a:avLst/>
          </a:prstGeom>
          <a:noFill/>
        </p:spPr>
        <p:txBody>
          <a:bodyPr wrap="square">
            <a:spAutoFit/>
          </a:bodyPr>
          <a:lstStyle/>
          <a:p>
            <a:pPr>
              <a:lnSpc>
                <a:spcPct val="125000"/>
              </a:lnSpc>
            </a:pPr>
            <a:r>
              <a:rPr lang="zh-CN" altLang="en-US" b="1" dirty="0">
                <a:solidFill>
                  <a:srgbClr val="404040"/>
                </a:solidFill>
              </a:rPr>
              <a:t>实时匹配与异常检测</a:t>
            </a:r>
            <a:r>
              <a:rPr lang="zh-CN" altLang="en-US" dirty="0">
                <a:solidFill>
                  <a:srgbClr val="404040"/>
                </a:solidFill>
              </a:rPr>
              <a:t>：</a:t>
            </a:r>
            <a:endParaRPr lang="en-US" altLang="zh-CN" dirty="0">
              <a:solidFill>
                <a:srgbClr val="404040"/>
              </a:solidFill>
            </a:endParaRPr>
          </a:p>
          <a:p>
            <a:pPr lvl="1">
              <a:lnSpc>
                <a:spcPct val="125000"/>
              </a:lnSpc>
            </a:pPr>
            <a:r>
              <a:rPr lang="zh-CN" altLang="en-US" dirty="0">
                <a:solidFill>
                  <a:srgbClr val="404040"/>
                </a:solidFill>
              </a:rPr>
              <a:t>在运行期间，</a:t>
            </a:r>
            <a:r>
              <a:rPr lang="en-US" altLang="zh-CN" dirty="0" err="1">
                <a:solidFill>
                  <a:srgbClr val="404040"/>
                </a:solidFill>
              </a:rPr>
              <a:t>SeIoT</a:t>
            </a:r>
            <a:r>
              <a:rPr lang="en-US" altLang="zh-CN" dirty="0">
                <a:solidFill>
                  <a:srgbClr val="404040"/>
                </a:solidFill>
              </a:rPr>
              <a:t> </a:t>
            </a:r>
            <a:r>
              <a:rPr lang="zh-CN" altLang="en-US" dirty="0">
                <a:solidFill>
                  <a:srgbClr val="404040"/>
                </a:solidFill>
              </a:rPr>
              <a:t>会对比传输流量，</a:t>
            </a:r>
            <a:endParaRPr lang="en-US" altLang="zh-CN" dirty="0">
              <a:solidFill>
                <a:srgbClr val="404040"/>
              </a:solidFill>
            </a:endParaRPr>
          </a:p>
          <a:p>
            <a:pPr lvl="1">
              <a:lnSpc>
                <a:spcPct val="125000"/>
              </a:lnSpc>
            </a:pPr>
            <a:r>
              <a:rPr lang="en-US" altLang="zh-CN" dirty="0">
                <a:solidFill>
                  <a:srgbClr val="404040"/>
                </a:solidFill>
              </a:rPr>
              <a:t>1</a:t>
            </a:r>
            <a:r>
              <a:rPr lang="zh-CN" altLang="en-US" dirty="0">
                <a:solidFill>
                  <a:srgbClr val="404040"/>
                </a:solidFill>
              </a:rPr>
              <a:t>）若匹配 </a:t>
            </a:r>
            <a:r>
              <a:rPr lang="en-US" altLang="zh-CN" dirty="0">
                <a:solidFill>
                  <a:srgbClr val="404040"/>
                </a:solidFill>
              </a:rPr>
              <a:t>Active AF</a:t>
            </a:r>
            <a:r>
              <a:rPr lang="zh-CN" altLang="en-US" dirty="0">
                <a:solidFill>
                  <a:srgbClr val="404040"/>
                </a:solidFill>
              </a:rPr>
              <a:t>，则标记为活动流量，</a:t>
            </a:r>
            <a:endParaRPr lang="en-US" altLang="zh-CN" dirty="0">
              <a:solidFill>
                <a:srgbClr val="404040"/>
              </a:solidFill>
            </a:endParaRPr>
          </a:p>
          <a:p>
            <a:pPr lvl="1">
              <a:lnSpc>
                <a:spcPct val="125000"/>
              </a:lnSpc>
            </a:pPr>
            <a:r>
              <a:rPr lang="en-US" altLang="zh-CN" dirty="0">
                <a:solidFill>
                  <a:srgbClr val="404040"/>
                </a:solidFill>
              </a:rPr>
              <a:t>2</a:t>
            </a:r>
            <a:r>
              <a:rPr lang="zh-CN" altLang="en-US" dirty="0">
                <a:solidFill>
                  <a:srgbClr val="404040"/>
                </a:solidFill>
              </a:rPr>
              <a:t>）若匹配 </a:t>
            </a:r>
            <a:r>
              <a:rPr lang="en-US" altLang="zh-CN" dirty="0">
                <a:solidFill>
                  <a:srgbClr val="404040"/>
                </a:solidFill>
              </a:rPr>
              <a:t>Idle AF</a:t>
            </a:r>
            <a:r>
              <a:rPr lang="zh-CN" altLang="en-US" dirty="0">
                <a:solidFill>
                  <a:srgbClr val="404040"/>
                </a:solidFill>
              </a:rPr>
              <a:t>，则标记为空闲流量。</a:t>
            </a:r>
            <a:endParaRPr lang="en-US" altLang="zh-CN" dirty="0">
              <a:solidFill>
                <a:srgbClr val="404040"/>
              </a:solidFill>
            </a:endParaRPr>
          </a:p>
          <a:p>
            <a:pPr lvl="1">
              <a:lnSpc>
                <a:spcPct val="125000"/>
              </a:lnSpc>
            </a:pPr>
            <a:r>
              <a:rPr lang="en-US" altLang="zh-CN" dirty="0">
                <a:solidFill>
                  <a:srgbClr val="404040"/>
                </a:solidFill>
              </a:rPr>
              <a:t>3</a:t>
            </a:r>
            <a:r>
              <a:rPr lang="zh-CN" altLang="en-US" dirty="0">
                <a:solidFill>
                  <a:srgbClr val="404040"/>
                </a:solidFill>
              </a:rPr>
              <a:t>）未匹配任何 </a:t>
            </a:r>
            <a:r>
              <a:rPr lang="en-US" altLang="zh-CN" dirty="0">
                <a:solidFill>
                  <a:srgbClr val="404040"/>
                </a:solidFill>
              </a:rPr>
              <a:t>AF</a:t>
            </a:r>
            <a:r>
              <a:rPr lang="zh-CN" altLang="en-US" dirty="0">
                <a:solidFill>
                  <a:srgbClr val="404040"/>
                </a:solidFill>
              </a:rPr>
              <a:t> 的数据包会被视为</a:t>
            </a:r>
            <a:r>
              <a:rPr lang="zh-CN" altLang="en-US" b="1" dirty="0">
                <a:solidFill>
                  <a:srgbClr val="404040"/>
                </a:solidFill>
              </a:rPr>
              <a:t>可疑流量</a:t>
            </a:r>
            <a:r>
              <a:rPr lang="zh-CN" altLang="en-US" dirty="0">
                <a:solidFill>
                  <a:srgbClr val="404040"/>
                </a:solidFill>
              </a:rPr>
              <a:t>。</a:t>
            </a:r>
          </a:p>
        </p:txBody>
      </p:sp>
    </p:spTree>
    <p:extLst>
      <p:ext uri="{BB962C8B-B14F-4D97-AF65-F5344CB8AC3E}">
        <p14:creationId xmlns:p14="http://schemas.microsoft.com/office/powerpoint/2010/main" val="1544795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知识图谱的应用总结</a:t>
            </a:r>
          </a:p>
        </p:txBody>
      </p:sp>
      <p:sp>
        <p:nvSpPr>
          <p:cNvPr id="3" name="圆角矩形 3"/>
          <p:cNvSpPr/>
          <p:nvPr/>
        </p:nvSpPr>
        <p:spPr>
          <a:xfrm>
            <a:off x="438601" y="6150236"/>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5" name="文本框 4"/>
          <p:cNvSpPr txBox="1"/>
          <p:nvPr/>
        </p:nvSpPr>
        <p:spPr>
          <a:xfrm>
            <a:off x="830080" y="1417840"/>
            <a:ext cx="10240156" cy="2493055"/>
          </a:xfrm>
          <a:prstGeom prst="rect">
            <a:avLst/>
          </a:prstGeom>
          <a:noFill/>
        </p:spPr>
        <p:txBody>
          <a:bodyPr wrap="square">
            <a:spAutoFit/>
          </a:bodyPr>
          <a:lstStyle/>
          <a:p>
            <a:pPr algn="l" fontAlgn="base">
              <a:lnSpc>
                <a:spcPct val="125000"/>
              </a:lnSpc>
            </a:pPr>
            <a:r>
              <a:rPr lang="zh-CN" altLang="en-US" b="0" i="0" dirty="0">
                <a:solidFill>
                  <a:srgbClr val="404040"/>
                </a:solidFill>
                <a:effectLst/>
                <a:latin typeface="inherit"/>
              </a:rPr>
              <a:t>对于</a:t>
            </a:r>
            <a:r>
              <a:rPr lang="en-US" altLang="zh-CN" b="0" i="0" dirty="0" err="1">
                <a:solidFill>
                  <a:srgbClr val="404040"/>
                </a:solidFill>
                <a:effectLst/>
                <a:latin typeface="inherit"/>
              </a:rPr>
              <a:t>SeIoT</a:t>
            </a:r>
            <a:r>
              <a:rPr lang="zh-CN" altLang="en-US" b="0" i="0" dirty="0">
                <a:solidFill>
                  <a:srgbClr val="404040"/>
                </a:solidFill>
                <a:effectLst/>
                <a:latin typeface="inherit"/>
              </a:rPr>
              <a:t>中知识图谱的应用方式：</a:t>
            </a:r>
          </a:p>
          <a:p>
            <a:pPr algn="l" fontAlgn="base">
              <a:lnSpc>
                <a:spcPct val="125000"/>
              </a:lnSpc>
            </a:pPr>
            <a:r>
              <a:rPr lang="zh-CN" altLang="en-US" b="0" i="0" dirty="0">
                <a:solidFill>
                  <a:srgbClr val="404040"/>
                </a:solidFill>
                <a:effectLst/>
                <a:latin typeface="inherit"/>
              </a:rPr>
              <a:t>训练阶段：</a:t>
            </a:r>
          </a:p>
          <a:p>
            <a:pPr algn="l" fontAlgn="base">
              <a:lnSpc>
                <a:spcPct val="125000"/>
              </a:lnSpc>
            </a:pPr>
            <a:r>
              <a:rPr lang="zh-CN" altLang="en-US" b="0" i="0" dirty="0">
                <a:solidFill>
                  <a:srgbClr val="404040"/>
                </a:solidFill>
                <a:effectLst/>
                <a:latin typeface="inherit"/>
              </a:rPr>
              <a:t>	在特征提取模块利用正常状态（无异常）的数据来创建知识图谱（其内容会随着训练阶段实时数据的更新而更新）。之后知识图谱用于</a:t>
            </a:r>
            <a:r>
              <a:rPr lang="en-US" altLang="zh-CN" b="0" i="0" dirty="0">
                <a:solidFill>
                  <a:srgbClr val="404040"/>
                </a:solidFill>
                <a:effectLst/>
                <a:latin typeface="inherit"/>
              </a:rPr>
              <a:t>FS-HAN</a:t>
            </a:r>
            <a:r>
              <a:rPr lang="zh-CN" altLang="en-US" b="0" i="0" dirty="0">
                <a:solidFill>
                  <a:srgbClr val="404040"/>
                </a:solidFill>
                <a:effectLst/>
                <a:latin typeface="inherit"/>
              </a:rPr>
              <a:t>训练阶段的环境建模与训练。</a:t>
            </a:r>
          </a:p>
          <a:p>
            <a:pPr algn="l" fontAlgn="base">
              <a:lnSpc>
                <a:spcPct val="125000"/>
              </a:lnSpc>
            </a:pPr>
            <a:r>
              <a:rPr lang="zh-CN" altLang="en-US" b="0" i="0" dirty="0">
                <a:solidFill>
                  <a:srgbClr val="404040"/>
                </a:solidFill>
                <a:effectLst/>
                <a:latin typeface="inherit"/>
              </a:rPr>
              <a:t>检测阶段：</a:t>
            </a:r>
          </a:p>
          <a:p>
            <a:pPr algn="l" fontAlgn="base">
              <a:lnSpc>
                <a:spcPct val="125000"/>
              </a:lnSpc>
            </a:pPr>
            <a:r>
              <a:rPr lang="zh-CN" altLang="en-US" b="0" i="0" dirty="0">
                <a:solidFill>
                  <a:srgbClr val="404040"/>
                </a:solidFill>
                <a:effectLst/>
                <a:latin typeface="inherit"/>
              </a:rPr>
              <a:t>	在特征提取模块利用设备或环境的实时数据（可能有异常数据）来动态更新知识图谱。之后知识图谱用于</a:t>
            </a:r>
            <a:r>
              <a:rPr lang="en-US" altLang="zh-CN" b="0" i="0" dirty="0">
                <a:solidFill>
                  <a:srgbClr val="404040"/>
                </a:solidFill>
                <a:effectLst/>
                <a:latin typeface="inherit"/>
              </a:rPr>
              <a:t>FS-HAN</a:t>
            </a:r>
            <a:r>
              <a:rPr lang="zh-CN" altLang="en-US" b="0" i="0" dirty="0">
                <a:solidFill>
                  <a:srgbClr val="404040"/>
                </a:solidFill>
                <a:effectLst/>
                <a:latin typeface="inherit"/>
              </a:rPr>
              <a:t>检测阶段用于预测和判断异常。</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3F580-420B-7AEB-A5B8-FF7ACFDB6788}"/>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D70C81B2-631B-99D0-C44E-E5F83B7C6538}"/>
              </a:ext>
            </a:extLst>
          </p:cNvPr>
          <p:cNvSpPr>
            <a:spLocks noGrp="1"/>
          </p:cNvSpPr>
          <p:nvPr>
            <p:ph type="title"/>
          </p:nvPr>
        </p:nvSpPr>
        <p:spPr/>
        <p:txBody>
          <a:bodyPr/>
          <a:lstStyle/>
          <a:p>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FS-HAN</a:t>
            </a:r>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的工作流程及原理详解</a:t>
            </a:r>
          </a:p>
        </p:txBody>
      </p:sp>
      <p:sp>
        <p:nvSpPr>
          <p:cNvPr id="3" name="圆角矩形 3">
            <a:extLst>
              <a:ext uri="{FF2B5EF4-FFF2-40B4-BE49-F238E27FC236}">
                <a16:creationId xmlns:a16="http://schemas.microsoft.com/office/drawing/2014/main" id="{473E0FCC-030F-AA45-9500-6A349CCAB3F7}"/>
              </a:ext>
            </a:extLst>
          </p:cNvPr>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5" name="文本框 4">
            <a:extLst>
              <a:ext uri="{FF2B5EF4-FFF2-40B4-BE49-F238E27FC236}">
                <a16:creationId xmlns:a16="http://schemas.microsoft.com/office/drawing/2014/main" id="{E99FE776-9685-405B-167D-A9C19A7344AF}"/>
              </a:ext>
            </a:extLst>
          </p:cNvPr>
          <p:cNvSpPr txBox="1"/>
          <p:nvPr/>
        </p:nvSpPr>
        <p:spPr>
          <a:xfrm>
            <a:off x="830080" y="1417840"/>
            <a:ext cx="10240156" cy="4070410"/>
          </a:xfrm>
          <a:prstGeom prst="rect">
            <a:avLst/>
          </a:prstGeom>
          <a:noFill/>
        </p:spPr>
        <p:txBody>
          <a:bodyPr wrap="square">
            <a:spAutoFit/>
          </a:bodyPr>
          <a:lstStyle/>
          <a:p>
            <a:pPr algn="l">
              <a:lnSpc>
                <a:spcPct val="125000"/>
              </a:lnSpc>
              <a:buNone/>
            </a:pPr>
            <a:r>
              <a:rPr lang="en-US" altLang="zh-CN" b="1" dirty="0">
                <a:solidFill>
                  <a:srgbClr val="404040"/>
                </a:solidFill>
                <a:latin typeface="Inter"/>
              </a:rPr>
              <a:t>1</a:t>
            </a:r>
            <a:r>
              <a:rPr lang="en-US" altLang="zh-CN" b="1" i="0" dirty="0">
                <a:solidFill>
                  <a:srgbClr val="404040"/>
                </a:solidFill>
                <a:effectLst/>
                <a:latin typeface="Inter"/>
              </a:rPr>
              <a:t>. </a:t>
            </a:r>
            <a:r>
              <a:rPr lang="zh-CN" altLang="en-US" b="1" i="0" dirty="0">
                <a:solidFill>
                  <a:srgbClr val="404040"/>
                </a:solidFill>
                <a:effectLst/>
                <a:latin typeface="Inter"/>
              </a:rPr>
              <a:t>训练阶段：环境建模</a:t>
            </a:r>
          </a:p>
          <a:p>
            <a:pPr algn="l">
              <a:lnSpc>
                <a:spcPct val="125000"/>
              </a:lnSpc>
              <a:buFont typeface="Arial" panose="020B0604020202020204" pitchFamily="34" charset="0"/>
              <a:buChar char="•"/>
            </a:pPr>
            <a:r>
              <a:rPr lang="zh-CN" altLang="en-US" b="1" i="0" dirty="0">
                <a:solidFill>
                  <a:srgbClr val="404040"/>
                </a:solidFill>
                <a:effectLst/>
                <a:latin typeface="Inter"/>
              </a:rPr>
              <a:t>任务</a:t>
            </a:r>
            <a:r>
              <a:rPr lang="zh-CN" altLang="en-US" b="0" i="0" dirty="0">
                <a:solidFill>
                  <a:srgbClr val="404040"/>
                </a:solidFill>
                <a:effectLst/>
                <a:latin typeface="Inter"/>
              </a:rPr>
              <a:t>：学习环境属性与设备状态的正常关系。</a:t>
            </a:r>
          </a:p>
          <a:p>
            <a:pPr algn="l">
              <a:lnSpc>
                <a:spcPct val="125000"/>
              </a:lnSpc>
              <a:spcBef>
                <a:spcPts val="300"/>
              </a:spcBef>
              <a:buFont typeface="Arial" panose="020B0604020202020204" pitchFamily="34" charset="0"/>
              <a:buChar char="•"/>
            </a:pPr>
            <a:r>
              <a:rPr lang="zh-CN" altLang="en-US" b="1" i="0" dirty="0">
                <a:solidFill>
                  <a:srgbClr val="404040"/>
                </a:solidFill>
                <a:effectLst/>
                <a:latin typeface="Inter"/>
              </a:rPr>
              <a:t>输入</a:t>
            </a:r>
            <a:r>
              <a:rPr lang="zh-CN" altLang="en-US" b="0" i="0" dirty="0">
                <a:solidFill>
                  <a:srgbClr val="404040"/>
                </a:solidFill>
                <a:effectLst/>
                <a:latin typeface="Inter"/>
              </a:rPr>
              <a:t>：知识图谱中的历史状态序列。</a:t>
            </a:r>
          </a:p>
          <a:p>
            <a:pPr algn="l">
              <a:lnSpc>
                <a:spcPct val="125000"/>
              </a:lnSpc>
              <a:spcBef>
                <a:spcPts val="300"/>
              </a:spcBef>
              <a:buFont typeface="Arial" panose="020B0604020202020204" pitchFamily="34" charset="0"/>
              <a:buChar char="•"/>
            </a:pPr>
            <a:r>
              <a:rPr lang="zh-CN" altLang="en-US" b="1" i="0" dirty="0">
                <a:solidFill>
                  <a:srgbClr val="404040"/>
                </a:solidFill>
                <a:effectLst/>
                <a:latin typeface="Inter"/>
              </a:rPr>
              <a:t>输出</a:t>
            </a:r>
            <a:r>
              <a:rPr lang="zh-CN" altLang="en-US" b="0" i="0" dirty="0">
                <a:solidFill>
                  <a:srgbClr val="404040"/>
                </a:solidFill>
                <a:effectLst/>
                <a:latin typeface="Inter"/>
              </a:rPr>
              <a:t>：环境属性的预测模型（如温度变化模型）。</a:t>
            </a:r>
          </a:p>
          <a:p>
            <a:pPr algn="l">
              <a:lnSpc>
                <a:spcPct val="125000"/>
              </a:lnSpc>
              <a:spcBef>
                <a:spcPts val="300"/>
              </a:spcBef>
              <a:buFont typeface="Arial" panose="020B0604020202020204" pitchFamily="34" charset="0"/>
              <a:buChar char="•"/>
            </a:pPr>
            <a:r>
              <a:rPr lang="zh-CN" altLang="en-US" b="1" i="0" dirty="0">
                <a:solidFill>
                  <a:srgbClr val="404040"/>
                </a:solidFill>
                <a:effectLst/>
                <a:latin typeface="Inter"/>
              </a:rPr>
              <a:t>损失函数</a:t>
            </a:r>
            <a:r>
              <a:rPr lang="zh-CN" altLang="en-US" b="0" i="0" dirty="0">
                <a:solidFill>
                  <a:srgbClr val="404040"/>
                </a:solidFill>
                <a:effectLst/>
                <a:latin typeface="Inter"/>
              </a:rPr>
              <a:t>：均方误差（</a:t>
            </a:r>
            <a:r>
              <a:rPr lang="en-US" altLang="zh-CN" b="0" i="0" dirty="0">
                <a:solidFill>
                  <a:srgbClr val="404040"/>
                </a:solidFill>
                <a:effectLst/>
                <a:latin typeface="Inter"/>
              </a:rPr>
              <a:t>MSE</a:t>
            </a:r>
            <a:r>
              <a:rPr lang="zh-CN" altLang="en-US" b="0" i="0" dirty="0">
                <a:solidFill>
                  <a:srgbClr val="404040"/>
                </a:solidFill>
                <a:effectLst/>
                <a:latin typeface="Inter"/>
              </a:rPr>
              <a:t>）或交叉熵，优化预测值与真实值的差距。</a:t>
            </a:r>
          </a:p>
          <a:p>
            <a:pPr algn="l">
              <a:lnSpc>
                <a:spcPct val="125000"/>
              </a:lnSpc>
              <a:buNone/>
            </a:pPr>
            <a:r>
              <a:rPr lang="en-US" altLang="zh-CN" b="1" dirty="0">
                <a:solidFill>
                  <a:srgbClr val="404040"/>
                </a:solidFill>
                <a:latin typeface="Inter"/>
              </a:rPr>
              <a:t>3</a:t>
            </a:r>
            <a:r>
              <a:rPr lang="en-US" altLang="zh-CN" b="1" i="0" dirty="0">
                <a:solidFill>
                  <a:srgbClr val="404040"/>
                </a:solidFill>
                <a:effectLst/>
                <a:latin typeface="Inter"/>
              </a:rPr>
              <a:t>. </a:t>
            </a:r>
            <a:r>
              <a:rPr lang="zh-CN" altLang="en-US" b="1" i="0" dirty="0">
                <a:solidFill>
                  <a:srgbClr val="404040"/>
                </a:solidFill>
                <a:effectLst/>
                <a:latin typeface="Inter"/>
              </a:rPr>
              <a:t>检测阶段：异常判定</a:t>
            </a:r>
          </a:p>
          <a:p>
            <a:pPr algn="l">
              <a:lnSpc>
                <a:spcPct val="125000"/>
              </a:lnSpc>
              <a:buFont typeface="Arial" panose="020B0604020202020204" pitchFamily="34" charset="0"/>
              <a:buChar char="•"/>
            </a:pPr>
            <a:r>
              <a:rPr lang="zh-CN" altLang="en-US" b="1" i="0" dirty="0">
                <a:solidFill>
                  <a:srgbClr val="404040"/>
                </a:solidFill>
                <a:effectLst/>
                <a:latin typeface="Inter"/>
              </a:rPr>
              <a:t>输入</a:t>
            </a:r>
            <a:r>
              <a:rPr lang="zh-CN" altLang="en-US" b="0" i="0" dirty="0">
                <a:solidFill>
                  <a:srgbClr val="404040"/>
                </a:solidFill>
                <a:effectLst/>
                <a:latin typeface="Inter"/>
              </a:rPr>
              <a:t>：</a:t>
            </a:r>
            <a:r>
              <a:rPr lang="zh-CN" altLang="en-US" b="1" i="0" dirty="0">
                <a:solidFill>
                  <a:srgbClr val="404040"/>
                </a:solidFill>
                <a:effectLst/>
                <a:latin typeface="Inter"/>
              </a:rPr>
              <a:t>实时</a:t>
            </a:r>
            <a:r>
              <a:rPr lang="zh-CN" altLang="en-US" b="0" i="0" dirty="0">
                <a:solidFill>
                  <a:srgbClr val="404040"/>
                </a:solidFill>
                <a:effectLst/>
                <a:latin typeface="Inter"/>
              </a:rPr>
              <a:t>知识图谱状态（设备状态、环境属性值）。</a:t>
            </a:r>
          </a:p>
          <a:p>
            <a:pPr algn="l">
              <a:lnSpc>
                <a:spcPct val="125000"/>
              </a:lnSpc>
              <a:spcBef>
                <a:spcPts val="300"/>
              </a:spcBef>
              <a:buFont typeface="Arial" panose="020B0604020202020204" pitchFamily="34" charset="0"/>
              <a:buChar char="•"/>
            </a:pPr>
            <a:r>
              <a:rPr lang="zh-CN" altLang="en-US" b="1" i="0" dirty="0">
                <a:solidFill>
                  <a:srgbClr val="404040"/>
                </a:solidFill>
                <a:effectLst/>
                <a:latin typeface="Inter"/>
              </a:rPr>
              <a:t>预测环境属性值</a:t>
            </a:r>
            <a:r>
              <a:rPr lang="zh-CN" altLang="en-US" b="0" i="0" dirty="0">
                <a:solidFill>
                  <a:srgbClr val="404040"/>
                </a:solidFill>
                <a:effectLst/>
                <a:latin typeface="Inter"/>
              </a:rPr>
              <a:t>：使用训练好的</a:t>
            </a:r>
            <a:r>
              <a:rPr lang="en-US" altLang="zh-CN" b="0" i="0" dirty="0">
                <a:solidFill>
                  <a:srgbClr val="404040"/>
                </a:solidFill>
                <a:effectLst/>
                <a:latin typeface="Inter"/>
              </a:rPr>
              <a:t>FS-HAN</a:t>
            </a:r>
            <a:r>
              <a:rPr lang="zh-CN" altLang="en-US" b="0" i="0" dirty="0">
                <a:solidFill>
                  <a:srgbClr val="404040"/>
                </a:solidFill>
                <a:effectLst/>
                <a:latin typeface="Inter"/>
              </a:rPr>
              <a:t>模型预测当前环境属性（如温度）。</a:t>
            </a:r>
          </a:p>
          <a:p>
            <a:pPr algn="l">
              <a:lnSpc>
                <a:spcPct val="125000"/>
              </a:lnSpc>
              <a:spcBef>
                <a:spcPts val="300"/>
              </a:spcBef>
              <a:buFont typeface="Arial" panose="020B0604020202020204" pitchFamily="34" charset="0"/>
              <a:buChar char="•"/>
            </a:pPr>
            <a:r>
              <a:rPr lang="zh-CN" altLang="en-US" b="1" i="0" dirty="0">
                <a:solidFill>
                  <a:srgbClr val="404040"/>
                </a:solidFill>
                <a:effectLst/>
                <a:latin typeface="Inter"/>
              </a:rPr>
              <a:t>异常判定</a:t>
            </a:r>
            <a:r>
              <a:rPr lang="zh-CN" altLang="en-US" b="0" i="0" dirty="0">
                <a:solidFill>
                  <a:srgbClr val="404040"/>
                </a:solidFill>
                <a:effectLst/>
                <a:latin typeface="Inter"/>
              </a:rPr>
              <a:t>：</a:t>
            </a:r>
            <a:br>
              <a:rPr lang="zh-CN" altLang="en-US" b="0" i="0" dirty="0">
                <a:solidFill>
                  <a:srgbClr val="404040"/>
                </a:solidFill>
                <a:effectLst/>
                <a:latin typeface="Inter"/>
              </a:rPr>
            </a:br>
            <a:r>
              <a:rPr lang="zh-CN" altLang="en-US" b="0" i="0" dirty="0">
                <a:solidFill>
                  <a:srgbClr val="404040"/>
                </a:solidFill>
                <a:effectLst/>
                <a:latin typeface="Inter"/>
              </a:rPr>
              <a:t>计算预测值 </a:t>
            </a:r>
            <a:r>
              <a:rPr lang="en-US" altLang="zh-CN" b="0" i="0" dirty="0" err="1">
                <a:solidFill>
                  <a:srgbClr val="404040"/>
                </a:solidFill>
                <a:effectLst/>
                <a:latin typeface="KaTeX_Main"/>
              </a:rPr>
              <a:t>ypred</a:t>
            </a:r>
            <a:r>
              <a:rPr lang="en-US" altLang="zh-CN" b="0" i="1" dirty="0" err="1">
                <a:solidFill>
                  <a:srgbClr val="404040"/>
                </a:solidFill>
                <a:effectLst/>
                <a:latin typeface="KaTeX_Math"/>
              </a:rPr>
              <a:t>y</a:t>
            </a:r>
            <a:r>
              <a:rPr lang="en-US" altLang="zh-CN" b="0" i="0" dirty="0" err="1">
                <a:solidFill>
                  <a:srgbClr val="404040"/>
                </a:solidFill>
                <a:effectLst/>
                <a:latin typeface="KaTeX_Main"/>
              </a:rPr>
              <a:t>pred</a:t>
            </a:r>
            <a:r>
              <a:rPr lang="en-US" altLang="zh-CN" b="0" i="0" dirty="0">
                <a:solidFill>
                  <a:srgbClr val="404040"/>
                </a:solidFill>
                <a:effectLst/>
                <a:latin typeface="KaTeX_Main"/>
              </a:rPr>
              <a:t>​</a:t>
            </a:r>
            <a:r>
              <a:rPr lang="zh-CN" altLang="en-US" b="0" i="0" dirty="0">
                <a:solidFill>
                  <a:srgbClr val="404040"/>
                </a:solidFill>
                <a:effectLst/>
                <a:latin typeface="Inter"/>
              </a:rPr>
              <a:t> 与实际值 </a:t>
            </a:r>
            <a:r>
              <a:rPr lang="en-US" altLang="zh-CN" b="0" i="0" dirty="0" err="1">
                <a:solidFill>
                  <a:srgbClr val="404040"/>
                </a:solidFill>
                <a:effectLst/>
                <a:latin typeface="KaTeX_Main"/>
              </a:rPr>
              <a:t>yreal</a:t>
            </a:r>
            <a:r>
              <a:rPr lang="en-US" altLang="zh-CN" b="0" i="1" dirty="0" err="1">
                <a:solidFill>
                  <a:srgbClr val="404040"/>
                </a:solidFill>
                <a:effectLst/>
                <a:latin typeface="KaTeX_Math"/>
              </a:rPr>
              <a:t>y</a:t>
            </a:r>
            <a:r>
              <a:rPr lang="en-US" altLang="zh-CN" b="0" i="0" dirty="0" err="1">
                <a:solidFill>
                  <a:srgbClr val="404040"/>
                </a:solidFill>
                <a:effectLst/>
                <a:latin typeface="KaTeX_Main"/>
              </a:rPr>
              <a:t>real</a:t>
            </a:r>
            <a:r>
              <a:rPr lang="en-US" altLang="zh-CN" b="0" i="0" dirty="0">
                <a:solidFill>
                  <a:srgbClr val="404040"/>
                </a:solidFill>
                <a:effectLst/>
                <a:latin typeface="KaTeX_Main"/>
              </a:rPr>
              <a:t>​</a:t>
            </a:r>
            <a:r>
              <a:rPr lang="zh-CN" altLang="en-US" b="0" i="0" dirty="0">
                <a:solidFill>
                  <a:srgbClr val="404040"/>
                </a:solidFill>
                <a:effectLst/>
                <a:latin typeface="Inter"/>
              </a:rPr>
              <a:t> 的差距（如绝对误差 </a:t>
            </a:r>
            <a:r>
              <a:rPr lang="zh-CN" altLang="en-US" b="0" i="0" dirty="0">
                <a:solidFill>
                  <a:srgbClr val="404040"/>
                </a:solidFill>
                <a:effectLst/>
                <a:latin typeface="KaTeX_Main"/>
              </a:rPr>
              <a:t>∣</a:t>
            </a:r>
            <a:r>
              <a:rPr lang="en-US" altLang="zh-CN" b="0" i="0" dirty="0" err="1">
                <a:solidFill>
                  <a:srgbClr val="404040"/>
                </a:solidFill>
                <a:effectLst/>
                <a:latin typeface="KaTeX_Main"/>
              </a:rPr>
              <a:t>ypred−yreal</a:t>
            </a:r>
            <a:r>
              <a:rPr lang="en-US" altLang="zh-CN" b="0" i="0" dirty="0">
                <a:solidFill>
                  <a:srgbClr val="404040"/>
                </a:solidFill>
                <a:effectLst/>
                <a:latin typeface="KaTeX_Main"/>
              </a:rPr>
              <a:t>∣∣</a:t>
            </a:r>
            <a:r>
              <a:rPr lang="en-US" altLang="zh-CN" b="0" i="1" dirty="0" err="1">
                <a:solidFill>
                  <a:srgbClr val="404040"/>
                </a:solidFill>
                <a:effectLst/>
                <a:latin typeface="KaTeX_Math"/>
              </a:rPr>
              <a:t>y</a:t>
            </a:r>
            <a:r>
              <a:rPr lang="en-US" altLang="zh-CN" b="0" i="0" dirty="0" err="1">
                <a:solidFill>
                  <a:srgbClr val="404040"/>
                </a:solidFill>
                <a:effectLst/>
                <a:latin typeface="KaTeX_Main"/>
              </a:rPr>
              <a:t>pred</a:t>
            </a:r>
            <a:r>
              <a:rPr lang="en-US" altLang="zh-CN" b="0" i="0" dirty="0">
                <a:solidFill>
                  <a:srgbClr val="404040"/>
                </a:solidFill>
                <a:effectLst/>
                <a:latin typeface="KaTeX_Main"/>
              </a:rPr>
              <a:t>​−</a:t>
            </a:r>
            <a:r>
              <a:rPr lang="en-US" altLang="zh-CN" b="0" i="1" dirty="0" err="1">
                <a:solidFill>
                  <a:srgbClr val="404040"/>
                </a:solidFill>
                <a:effectLst/>
                <a:latin typeface="KaTeX_Math"/>
              </a:rPr>
              <a:t>y</a:t>
            </a:r>
            <a:r>
              <a:rPr lang="en-US" altLang="zh-CN" b="0" i="0" dirty="0" err="1">
                <a:solidFill>
                  <a:srgbClr val="404040"/>
                </a:solidFill>
                <a:effectLst/>
                <a:latin typeface="KaTeX_Main"/>
              </a:rPr>
              <a:t>real</a:t>
            </a:r>
            <a:r>
              <a:rPr lang="en-US" altLang="zh-CN" b="0" i="0" dirty="0">
                <a:solidFill>
                  <a:srgbClr val="404040"/>
                </a:solidFill>
                <a:effectLst/>
                <a:latin typeface="KaTeX_Main"/>
              </a:rPr>
              <a:t>​∣</a:t>
            </a:r>
            <a:r>
              <a:rPr lang="zh-CN" altLang="en-US" b="0" i="0" dirty="0">
                <a:solidFill>
                  <a:srgbClr val="404040"/>
                </a:solidFill>
                <a:effectLst/>
                <a:latin typeface="Inter"/>
              </a:rPr>
              <a:t>）。</a:t>
            </a:r>
            <a:br>
              <a:rPr lang="zh-CN" altLang="en-US" b="0" i="0" dirty="0">
                <a:solidFill>
                  <a:srgbClr val="404040"/>
                </a:solidFill>
                <a:effectLst/>
                <a:latin typeface="Inter"/>
              </a:rPr>
            </a:br>
            <a:r>
              <a:rPr lang="zh-CN" altLang="en-US" b="0" i="0" dirty="0">
                <a:solidFill>
                  <a:srgbClr val="404040"/>
                </a:solidFill>
                <a:effectLst/>
                <a:latin typeface="Inter"/>
              </a:rPr>
              <a:t>若差距超过阈值（通过训练阶段统计正常数据确定），则判定为异常。</a:t>
            </a:r>
          </a:p>
        </p:txBody>
      </p:sp>
    </p:spTree>
    <p:extLst>
      <p:ext uri="{BB962C8B-B14F-4D97-AF65-F5344CB8AC3E}">
        <p14:creationId xmlns:p14="http://schemas.microsoft.com/office/powerpoint/2010/main" val="2615461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ED1F5-CF92-39C4-8858-F5A137FD98A5}"/>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5BAD8D8B-E15C-CD08-EAB3-F5FE4E5AE614}"/>
              </a:ext>
            </a:extLst>
          </p:cNvPr>
          <p:cNvSpPr>
            <a:spLocks noGrp="1"/>
          </p:cNvSpPr>
          <p:nvPr>
            <p:ph type="title"/>
          </p:nvPr>
        </p:nvSpPr>
        <p:spPr/>
        <p:txBody>
          <a:bodyPr/>
          <a:lstStyle/>
          <a:p>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FS-HAN</a:t>
            </a:r>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的工作流程及原理详解</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a:t>
            </a:r>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示例场景</a:t>
            </a:r>
          </a:p>
        </p:txBody>
      </p:sp>
      <p:sp>
        <p:nvSpPr>
          <p:cNvPr id="3" name="圆角矩形 3">
            <a:extLst>
              <a:ext uri="{FF2B5EF4-FFF2-40B4-BE49-F238E27FC236}">
                <a16:creationId xmlns:a16="http://schemas.microsoft.com/office/drawing/2014/main" id="{1CEAD593-323F-C27E-A0BF-165203389F78}"/>
              </a:ext>
            </a:extLst>
          </p:cNvPr>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5" name="文本框 4">
            <a:extLst>
              <a:ext uri="{FF2B5EF4-FFF2-40B4-BE49-F238E27FC236}">
                <a16:creationId xmlns:a16="http://schemas.microsoft.com/office/drawing/2014/main" id="{FA1D35B8-18A4-5CB0-22E5-982571CD73E2}"/>
              </a:ext>
            </a:extLst>
          </p:cNvPr>
          <p:cNvSpPr txBox="1"/>
          <p:nvPr/>
        </p:nvSpPr>
        <p:spPr>
          <a:xfrm>
            <a:off x="830080" y="1417840"/>
            <a:ext cx="10240156" cy="3208571"/>
          </a:xfrm>
          <a:prstGeom prst="rect">
            <a:avLst/>
          </a:prstGeom>
          <a:noFill/>
        </p:spPr>
        <p:txBody>
          <a:bodyPr wrap="square">
            <a:spAutoFit/>
          </a:bodyPr>
          <a:lstStyle/>
          <a:p>
            <a:pPr algn="l">
              <a:lnSpc>
                <a:spcPct val="125000"/>
              </a:lnSpc>
              <a:spcBef>
                <a:spcPts val="1950"/>
              </a:spcBef>
              <a:buNone/>
            </a:pPr>
            <a:r>
              <a:rPr lang="zh-CN" altLang="en-US" b="1" i="0" dirty="0">
                <a:solidFill>
                  <a:srgbClr val="404040"/>
                </a:solidFill>
                <a:effectLst/>
                <a:latin typeface="Inter"/>
              </a:rPr>
              <a:t>示例场景</a:t>
            </a:r>
          </a:p>
          <a:p>
            <a:pPr algn="l">
              <a:lnSpc>
                <a:spcPct val="125000"/>
              </a:lnSpc>
              <a:buNone/>
            </a:pPr>
            <a:r>
              <a:rPr lang="zh-CN" altLang="en-US" b="0" i="0" dirty="0">
                <a:solidFill>
                  <a:srgbClr val="404040"/>
                </a:solidFill>
                <a:effectLst/>
                <a:latin typeface="Inter"/>
              </a:rPr>
              <a:t>假设知识图谱中存在元路径</a:t>
            </a:r>
            <a:r>
              <a:rPr lang="zh-CN" altLang="en-US" b="1" i="0" dirty="0">
                <a:solidFill>
                  <a:srgbClr val="404040"/>
                </a:solidFill>
                <a:effectLst/>
                <a:latin typeface="Inter"/>
              </a:rPr>
              <a:t>空调→温度→窗户</a:t>
            </a:r>
            <a:r>
              <a:rPr lang="zh-CN" altLang="en-US" b="0" i="0" dirty="0">
                <a:solidFill>
                  <a:srgbClr val="404040"/>
                </a:solidFill>
                <a:effectLst/>
                <a:latin typeface="Inter"/>
              </a:rPr>
              <a:t>：</a:t>
            </a:r>
          </a:p>
          <a:p>
            <a:pPr algn="l" fontAlgn="t">
              <a:lnSpc>
                <a:spcPct val="125000"/>
              </a:lnSpc>
              <a:buFont typeface="Arial" panose="020B0604020202020204" pitchFamily="34" charset="0"/>
              <a:buChar char="•"/>
            </a:pPr>
            <a:r>
              <a:rPr lang="zh-CN" altLang="en-US" b="1" i="0" dirty="0">
                <a:solidFill>
                  <a:srgbClr val="404040"/>
                </a:solidFill>
                <a:effectLst/>
                <a:latin typeface="Inter"/>
              </a:rPr>
              <a:t>正常情况</a:t>
            </a:r>
            <a:r>
              <a:rPr lang="zh-CN" altLang="en-US" b="0" i="0" dirty="0">
                <a:solidFill>
                  <a:srgbClr val="404040"/>
                </a:solidFill>
                <a:effectLst/>
                <a:latin typeface="Inter"/>
              </a:rPr>
              <a:t>：温度超过阈值时，空调开启且窗户关闭。</a:t>
            </a:r>
          </a:p>
          <a:p>
            <a:pPr algn="l" fontAlgn="t">
              <a:lnSpc>
                <a:spcPct val="125000"/>
              </a:lnSpc>
              <a:buFont typeface="Arial" panose="020B0604020202020204" pitchFamily="34" charset="0"/>
              <a:buChar char="•"/>
            </a:pPr>
            <a:r>
              <a:rPr lang="zh-CN" altLang="en-US" b="1" i="0" dirty="0">
                <a:solidFill>
                  <a:srgbClr val="404040"/>
                </a:solidFill>
                <a:effectLst/>
                <a:latin typeface="Inter"/>
              </a:rPr>
              <a:t>攻击场景</a:t>
            </a:r>
            <a:r>
              <a:rPr lang="zh-CN" altLang="en-US" b="0" i="0" dirty="0">
                <a:solidFill>
                  <a:srgbClr val="404040"/>
                </a:solidFill>
                <a:effectLst/>
                <a:latin typeface="Inter"/>
              </a:rPr>
              <a:t>：温度未超标，但窗户异常开启且空调未启动。</a:t>
            </a:r>
          </a:p>
          <a:p>
            <a:pPr algn="l" fontAlgn="t">
              <a:lnSpc>
                <a:spcPct val="125000"/>
              </a:lnSpc>
              <a:buFont typeface="Arial" panose="020B0604020202020204" pitchFamily="34" charset="0"/>
              <a:buChar char="•"/>
            </a:pPr>
            <a:r>
              <a:rPr lang="zh-CN" altLang="en-US" b="1" i="0" dirty="0">
                <a:solidFill>
                  <a:srgbClr val="404040"/>
                </a:solidFill>
                <a:effectLst/>
                <a:latin typeface="Inter"/>
              </a:rPr>
              <a:t>检测过程</a:t>
            </a:r>
            <a:r>
              <a:rPr lang="zh-CN" altLang="en-US" b="0" i="0" dirty="0">
                <a:solidFill>
                  <a:srgbClr val="404040"/>
                </a:solidFill>
                <a:effectLst/>
                <a:latin typeface="Inter"/>
              </a:rPr>
              <a:t>：</a:t>
            </a:r>
          </a:p>
          <a:p>
            <a:pPr marL="742950" lvl="1" indent="-285750" algn="l" fontAlgn="t">
              <a:lnSpc>
                <a:spcPct val="125000"/>
              </a:lnSpc>
              <a:buFont typeface="Arial" panose="020B0604020202020204" pitchFamily="34" charset="0"/>
              <a:buChar char="•"/>
            </a:pPr>
            <a:r>
              <a:rPr lang="en-US" altLang="zh-CN" b="0" i="0" dirty="0">
                <a:solidFill>
                  <a:srgbClr val="404040"/>
                </a:solidFill>
                <a:effectLst/>
                <a:latin typeface="Inter"/>
              </a:rPr>
              <a:t>FS-HAN</a:t>
            </a:r>
            <a:r>
              <a:rPr lang="zh-CN" altLang="en-US" b="0" i="0" dirty="0">
                <a:solidFill>
                  <a:srgbClr val="404040"/>
                </a:solidFill>
                <a:effectLst/>
                <a:latin typeface="Inter"/>
              </a:rPr>
              <a:t>通过元路径发现空调与窗户的逻辑关联。</a:t>
            </a:r>
          </a:p>
          <a:p>
            <a:pPr marL="742950" lvl="1" indent="-285750" algn="l" fontAlgn="t">
              <a:lnSpc>
                <a:spcPct val="125000"/>
              </a:lnSpc>
              <a:buFont typeface="Arial" panose="020B0604020202020204" pitchFamily="34" charset="0"/>
              <a:buChar char="•"/>
            </a:pPr>
            <a:r>
              <a:rPr lang="zh-CN" altLang="en-US" b="0" i="0" dirty="0">
                <a:solidFill>
                  <a:srgbClr val="404040"/>
                </a:solidFill>
                <a:effectLst/>
                <a:latin typeface="Inter"/>
              </a:rPr>
              <a:t>预测空调应处于“关闭”状态，但实际状态为“开启”（异常）。</a:t>
            </a:r>
          </a:p>
          <a:p>
            <a:pPr marL="742950" lvl="1" indent="-285750" algn="l" fontAlgn="t">
              <a:lnSpc>
                <a:spcPct val="125000"/>
              </a:lnSpc>
              <a:buFont typeface="Arial" panose="020B0604020202020204" pitchFamily="34" charset="0"/>
              <a:buChar char="•"/>
            </a:pPr>
            <a:r>
              <a:rPr lang="zh-CN" altLang="en-US" b="0" i="0" dirty="0">
                <a:solidFill>
                  <a:srgbClr val="404040"/>
                </a:solidFill>
                <a:effectLst/>
                <a:latin typeface="Inter"/>
              </a:rPr>
              <a:t>环境属性预测显示温度未达阈值，与实际值一致，排除传感器故障。</a:t>
            </a:r>
          </a:p>
          <a:p>
            <a:pPr marL="742950" lvl="1" indent="-285750" algn="l" fontAlgn="t">
              <a:lnSpc>
                <a:spcPct val="125000"/>
              </a:lnSpc>
              <a:buFont typeface="Arial" panose="020B0604020202020204" pitchFamily="34" charset="0"/>
              <a:buChar char="•"/>
            </a:pPr>
            <a:r>
              <a:rPr lang="zh-CN" altLang="en-US" b="0" i="0" dirty="0">
                <a:solidFill>
                  <a:srgbClr val="404040"/>
                </a:solidFill>
                <a:effectLst/>
                <a:latin typeface="Inter"/>
              </a:rPr>
              <a:t>最终判定为</a:t>
            </a:r>
            <a:r>
              <a:rPr lang="zh-CN" altLang="en-US" b="1" i="0" dirty="0">
                <a:solidFill>
                  <a:srgbClr val="404040"/>
                </a:solidFill>
                <a:effectLst/>
                <a:latin typeface="Inter"/>
              </a:rPr>
              <a:t>平台型攻击</a:t>
            </a:r>
            <a:r>
              <a:rPr lang="zh-CN" altLang="en-US" b="0" i="0" dirty="0">
                <a:solidFill>
                  <a:srgbClr val="404040"/>
                </a:solidFill>
                <a:effectLst/>
                <a:latin typeface="Inter"/>
              </a:rPr>
              <a:t>（如指令注入）。</a:t>
            </a:r>
          </a:p>
        </p:txBody>
      </p:sp>
    </p:spTree>
    <p:extLst>
      <p:ext uri="{BB962C8B-B14F-4D97-AF65-F5344CB8AC3E}">
        <p14:creationId xmlns:p14="http://schemas.microsoft.com/office/powerpoint/2010/main" val="2143283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FE22F-CA08-64B8-CA8F-A927EEB35401}"/>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8D39D5BC-E156-A715-E9A3-EEA1E24577D1}"/>
              </a:ext>
            </a:extLst>
          </p:cNvPr>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问题总结</a:t>
            </a:r>
          </a:p>
        </p:txBody>
      </p:sp>
      <p:sp>
        <p:nvSpPr>
          <p:cNvPr id="3" name="圆角矩形 3">
            <a:extLst>
              <a:ext uri="{FF2B5EF4-FFF2-40B4-BE49-F238E27FC236}">
                <a16:creationId xmlns:a16="http://schemas.microsoft.com/office/drawing/2014/main" id="{FE0DC680-7432-CE48-57F0-81E704CD856F}"/>
              </a:ext>
            </a:extLst>
          </p:cNvPr>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5" name="文本框 4">
            <a:extLst>
              <a:ext uri="{FF2B5EF4-FFF2-40B4-BE49-F238E27FC236}">
                <a16:creationId xmlns:a16="http://schemas.microsoft.com/office/drawing/2014/main" id="{0B7DEEA6-B7A5-A13F-AD99-7BC762ED87EC}"/>
              </a:ext>
            </a:extLst>
          </p:cNvPr>
          <p:cNvSpPr txBox="1"/>
          <p:nvPr/>
        </p:nvSpPr>
        <p:spPr>
          <a:xfrm>
            <a:off x="749398" y="1236305"/>
            <a:ext cx="10240156" cy="2144946"/>
          </a:xfrm>
          <a:prstGeom prst="rect">
            <a:avLst/>
          </a:prstGeom>
          <a:noFill/>
        </p:spPr>
        <p:txBody>
          <a:bodyPr wrap="square">
            <a:spAutoFit/>
          </a:bodyPr>
          <a:lstStyle/>
          <a:p>
            <a:pPr algn="l" fontAlgn="base">
              <a:lnSpc>
                <a:spcPct val="125000"/>
              </a:lnSpc>
            </a:pPr>
            <a:r>
              <a:rPr lang="zh-CN" altLang="en-US" i="0" dirty="0">
                <a:solidFill>
                  <a:srgbClr val="404040"/>
                </a:solidFill>
                <a:effectLst/>
                <a:latin typeface="inherit"/>
              </a:rPr>
              <a:t>问题</a:t>
            </a:r>
            <a:r>
              <a:rPr lang="en-US" altLang="zh-CN" i="0" dirty="0">
                <a:solidFill>
                  <a:srgbClr val="404040"/>
                </a:solidFill>
                <a:effectLst/>
                <a:latin typeface="inherit"/>
              </a:rPr>
              <a:t>1</a:t>
            </a:r>
            <a:r>
              <a:rPr lang="zh-CN" altLang="en-US" i="0" dirty="0">
                <a:solidFill>
                  <a:srgbClr val="404040"/>
                </a:solidFill>
                <a:effectLst/>
                <a:latin typeface="inherit"/>
              </a:rPr>
              <a:t>：</a:t>
            </a:r>
            <a:endParaRPr lang="en-US" altLang="zh-CN" i="0" dirty="0">
              <a:solidFill>
                <a:srgbClr val="404040"/>
              </a:solidFill>
              <a:effectLst/>
              <a:latin typeface="inherit"/>
            </a:endParaRPr>
          </a:p>
          <a:p>
            <a:pPr fontAlgn="base">
              <a:lnSpc>
                <a:spcPct val="125000"/>
              </a:lnSpc>
            </a:pPr>
            <a:r>
              <a:rPr lang="zh-CN" altLang="en-US" dirty="0">
                <a:solidFill>
                  <a:srgbClr val="404040"/>
                </a:solidFill>
                <a:latin typeface="inherit"/>
              </a:rPr>
              <a:t>在</a:t>
            </a:r>
            <a:r>
              <a:rPr lang="zh-CN" altLang="en-US" b="1" dirty="0">
                <a:solidFill>
                  <a:srgbClr val="404040"/>
                </a:solidFill>
              </a:rPr>
              <a:t>时间相关异常检测</a:t>
            </a:r>
            <a:r>
              <a:rPr lang="zh-CN" altLang="en-US" dirty="0">
                <a:solidFill>
                  <a:srgbClr val="404040"/>
                </a:solidFill>
              </a:rPr>
              <a:t>中是否用到了知识图谱？</a:t>
            </a:r>
            <a:endParaRPr lang="en-US" altLang="zh-CN" dirty="0">
              <a:solidFill>
                <a:srgbClr val="404040"/>
              </a:solidFill>
            </a:endParaRPr>
          </a:p>
          <a:p>
            <a:pPr fontAlgn="base">
              <a:lnSpc>
                <a:spcPct val="125000"/>
              </a:lnSpc>
            </a:pPr>
            <a:r>
              <a:rPr lang="zh-CN" altLang="en-US" b="0" i="0" dirty="0">
                <a:solidFill>
                  <a:srgbClr val="404040"/>
                </a:solidFill>
                <a:effectLst/>
                <a:latin typeface="Inter"/>
              </a:rPr>
              <a:t>         时间相关检测完全基于</a:t>
            </a:r>
            <a:r>
              <a:rPr lang="zh-CN" altLang="en-US" b="1" i="0" dirty="0">
                <a:solidFill>
                  <a:srgbClr val="404040"/>
                </a:solidFill>
                <a:effectLst/>
                <a:latin typeface="Inter"/>
              </a:rPr>
              <a:t>统计分析方法</a:t>
            </a:r>
            <a:r>
              <a:rPr lang="zh-CN" altLang="en-US" b="0" i="0" dirty="0">
                <a:solidFill>
                  <a:srgbClr val="404040"/>
                </a:solidFill>
                <a:effectLst/>
                <a:latin typeface="Inter"/>
              </a:rPr>
              <a:t>（如周期性特征的阈值判断），如果检查点中</a:t>
            </a:r>
            <a:r>
              <a:rPr lang="en-US" altLang="zh-CN" b="0" i="0" dirty="0">
                <a:solidFill>
                  <a:srgbClr val="404040"/>
                </a:solidFill>
                <a:effectLst/>
                <a:latin typeface="Inter"/>
              </a:rPr>
              <a:t>AF</a:t>
            </a:r>
            <a:r>
              <a:rPr lang="zh-CN" altLang="en-US" b="0" i="0" dirty="0">
                <a:solidFill>
                  <a:srgbClr val="404040"/>
                </a:solidFill>
                <a:effectLst/>
                <a:latin typeface="Inter"/>
              </a:rPr>
              <a:t>的数据包编号超出阈值，则认为是恶意的。</a:t>
            </a:r>
            <a:endParaRPr lang="en-US" altLang="zh-CN" b="0" i="0" dirty="0">
              <a:solidFill>
                <a:srgbClr val="404040"/>
              </a:solidFill>
              <a:effectLst/>
              <a:latin typeface="Inter"/>
            </a:endParaRPr>
          </a:p>
          <a:p>
            <a:pPr fontAlgn="base">
              <a:lnSpc>
                <a:spcPct val="125000"/>
              </a:lnSpc>
            </a:pPr>
            <a:r>
              <a:rPr lang="zh-CN" altLang="en-US" b="0" i="0" dirty="0">
                <a:solidFill>
                  <a:srgbClr val="404040"/>
                </a:solidFill>
                <a:effectLst/>
                <a:latin typeface="Inter"/>
              </a:rPr>
              <a:t>         历史统计阈值等作为知识图谱的</a:t>
            </a:r>
            <a:r>
              <a:rPr lang="zh-CN" altLang="en-US" b="1" i="0" dirty="0">
                <a:solidFill>
                  <a:srgbClr val="404040"/>
                </a:solidFill>
                <a:effectLst/>
                <a:latin typeface="Inter"/>
              </a:rPr>
              <a:t>静态</a:t>
            </a:r>
            <a:r>
              <a:rPr lang="zh-CN" altLang="en-US" b="0" i="0" dirty="0">
                <a:solidFill>
                  <a:srgbClr val="404040"/>
                </a:solidFill>
                <a:effectLst/>
                <a:latin typeface="Inter"/>
              </a:rPr>
              <a:t>属性存在，但时间相关检测过程本身不依赖知识图谱的图结构或关系推理，仅使用这些存储的阈值进行直接比较。</a:t>
            </a:r>
            <a:endParaRPr lang="en-US" altLang="zh-CN" dirty="0">
              <a:solidFill>
                <a:srgbClr val="404040"/>
              </a:solidFill>
            </a:endParaRPr>
          </a:p>
        </p:txBody>
      </p:sp>
      <p:pic>
        <p:nvPicPr>
          <p:cNvPr id="4" name="图片 3">
            <a:extLst>
              <a:ext uri="{FF2B5EF4-FFF2-40B4-BE49-F238E27FC236}">
                <a16:creationId xmlns:a16="http://schemas.microsoft.com/office/drawing/2014/main" id="{643A269D-FA5C-6870-5977-7B18F8E9640B}"/>
              </a:ext>
            </a:extLst>
          </p:cNvPr>
          <p:cNvPicPr>
            <a:picLocks noChangeAspect="1"/>
          </p:cNvPicPr>
          <p:nvPr/>
        </p:nvPicPr>
        <p:blipFill>
          <a:blip r:embed="rId3"/>
          <a:stretch>
            <a:fillRect/>
          </a:stretch>
        </p:blipFill>
        <p:spPr>
          <a:xfrm>
            <a:off x="6344770" y="3667231"/>
            <a:ext cx="5737202" cy="2813222"/>
          </a:xfrm>
          <a:prstGeom prst="rect">
            <a:avLst/>
          </a:prstGeom>
        </p:spPr>
      </p:pic>
      <p:pic>
        <p:nvPicPr>
          <p:cNvPr id="8" name="图片 7">
            <a:extLst>
              <a:ext uri="{FF2B5EF4-FFF2-40B4-BE49-F238E27FC236}">
                <a16:creationId xmlns:a16="http://schemas.microsoft.com/office/drawing/2014/main" id="{FE3E4022-4B7C-8887-37D1-EC8CFD58B05E}"/>
              </a:ext>
            </a:extLst>
          </p:cNvPr>
          <p:cNvPicPr>
            <a:picLocks noChangeAspect="1"/>
          </p:cNvPicPr>
          <p:nvPr/>
        </p:nvPicPr>
        <p:blipFill>
          <a:blip r:embed="rId4"/>
          <a:stretch>
            <a:fillRect/>
          </a:stretch>
        </p:blipFill>
        <p:spPr>
          <a:xfrm>
            <a:off x="921332" y="3368581"/>
            <a:ext cx="4925899" cy="3111871"/>
          </a:xfrm>
          <a:prstGeom prst="rect">
            <a:avLst/>
          </a:prstGeom>
        </p:spPr>
      </p:pic>
    </p:spTree>
    <p:extLst>
      <p:ext uri="{BB962C8B-B14F-4D97-AF65-F5344CB8AC3E}">
        <p14:creationId xmlns:p14="http://schemas.microsoft.com/office/powerpoint/2010/main" val="695604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F387F-4828-D395-A099-D6D2DB8A4E34}"/>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EC0BBF95-4946-1617-85E7-E553AFF4302D}"/>
              </a:ext>
            </a:extLst>
          </p:cNvPr>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知识图谱的应用总结</a:t>
            </a:r>
          </a:p>
        </p:txBody>
      </p:sp>
      <p:sp>
        <p:nvSpPr>
          <p:cNvPr id="3" name="圆角矩形 3">
            <a:extLst>
              <a:ext uri="{FF2B5EF4-FFF2-40B4-BE49-F238E27FC236}">
                <a16:creationId xmlns:a16="http://schemas.microsoft.com/office/drawing/2014/main" id="{15A86367-B613-B5CA-5EDD-6739110FCEDD}"/>
              </a:ext>
            </a:extLst>
          </p:cNvPr>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5" name="文本框 4">
            <a:extLst>
              <a:ext uri="{FF2B5EF4-FFF2-40B4-BE49-F238E27FC236}">
                <a16:creationId xmlns:a16="http://schemas.microsoft.com/office/drawing/2014/main" id="{743C3DB5-BB06-4F6D-BE4B-AE2AD837FB69}"/>
              </a:ext>
            </a:extLst>
          </p:cNvPr>
          <p:cNvSpPr txBox="1"/>
          <p:nvPr/>
        </p:nvSpPr>
        <p:spPr>
          <a:xfrm>
            <a:off x="830080" y="1417840"/>
            <a:ext cx="10240156" cy="4216539"/>
          </a:xfrm>
          <a:prstGeom prst="rect">
            <a:avLst/>
          </a:prstGeom>
          <a:noFill/>
        </p:spPr>
        <p:txBody>
          <a:bodyPr wrap="square">
            <a:spAutoFit/>
          </a:bodyPr>
          <a:lstStyle/>
          <a:p>
            <a:pPr fontAlgn="base">
              <a:lnSpc>
                <a:spcPct val="125000"/>
              </a:lnSpc>
            </a:pPr>
            <a:r>
              <a:rPr lang="zh-CN" altLang="en-US" dirty="0">
                <a:solidFill>
                  <a:srgbClr val="404040"/>
                </a:solidFill>
              </a:rPr>
              <a:t>问题</a:t>
            </a:r>
            <a:r>
              <a:rPr lang="en-US" altLang="zh-CN" dirty="0">
                <a:solidFill>
                  <a:srgbClr val="404040"/>
                </a:solidFill>
              </a:rPr>
              <a:t>2</a:t>
            </a:r>
            <a:r>
              <a:rPr lang="zh-CN" altLang="en-US" dirty="0">
                <a:solidFill>
                  <a:srgbClr val="404040"/>
                </a:solidFill>
              </a:rPr>
              <a:t>：</a:t>
            </a:r>
            <a:endParaRPr lang="en-US" altLang="zh-CN" dirty="0">
              <a:solidFill>
                <a:srgbClr val="404040"/>
              </a:solidFill>
            </a:endParaRPr>
          </a:p>
          <a:p>
            <a:pPr fontAlgn="base">
              <a:lnSpc>
                <a:spcPct val="125000"/>
              </a:lnSpc>
            </a:pPr>
            <a:r>
              <a:rPr lang="zh-CN" altLang="en-US" dirty="0">
                <a:solidFill>
                  <a:srgbClr val="404040"/>
                </a:solidFill>
              </a:rPr>
              <a:t>为什么不直接用通常意义上的数据集来训练</a:t>
            </a:r>
            <a:r>
              <a:rPr lang="en-US" altLang="zh-CN" dirty="0">
                <a:solidFill>
                  <a:srgbClr val="404040"/>
                </a:solidFill>
              </a:rPr>
              <a:t>FS-HAN</a:t>
            </a:r>
            <a:r>
              <a:rPr lang="zh-CN" altLang="en-US" dirty="0">
                <a:solidFill>
                  <a:srgbClr val="404040"/>
                </a:solidFill>
              </a:rPr>
              <a:t>，还要建一个知识图谱，用知识图谱来训练</a:t>
            </a:r>
            <a:r>
              <a:rPr lang="en-US" altLang="zh-CN" dirty="0">
                <a:solidFill>
                  <a:srgbClr val="404040"/>
                </a:solidFill>
              </a:rPr>
              <a:t>FS-HAN</a:t>
            </a:r>
            <a:r>
              <a:rPr lang="zh-CN" altLang="en-US" dirty="0">
                <a:solidFill>
                  <a:srgbClr val="404040"/>
                </a:solidFill>
              </a:rPr>
              <a:t>。</a:t>
            </a:r>
            <a:endParaRPr lang="en-US" altLang="zh-CN" dirty="0">
              <a:solidFill>
                <a:srgbClr val="404040"/>
              </a:solidFill>
            </a:endParaRPr>
          </a:p>
          <a:p>
            <a:pPr fontAlgn="base">
              <a:lnSpc>
                <a:spcPct val="125000"/>
              </a:lnSpc>
            </a:pPr>
            <a:r>
              <a:rPr lang="zh-CN" altLang="en-US" dirty="0">
                <a:solidFill>
                  <a:srgbClr val="404040"/>
                </a:solidFill>
              </a:rPr>
              <a:t>文中提出：</a:t>
            </a:r>
            <a:endParaRPr lang="en-US" altLang="zh-CN" dirty="0">
              <a:solidFill>
                <a:srgbClr val="404040"/>
              </a:solidFill>
            </a:endParaRPr>
          </a:p>
          <a:p>
            <a:pPr marL="342900" indent="-342900" fontAlgn="base">
              <a:lnSpc>
                <a:spcPct val="125000"/>
              </a:lnSpc>
              <a:buFont typeface="+mj-lt"/>
              <a:buAutoNum type="arabicPeriod"/>
            </a:pPr>
            <a:r>
              <a:rPr lang="zh-CN" altLang="en-US" dirty="0">
                <a:solidFill>
                  <a:srgbClr val="404040"/>
                </a:solidFill>
              </a:rPr>
              <a:t>一种新颖的异常检测框架，可以简单地对网络流量进行嗅探，使其在物联网品牌和平台上具有很强的通用性。</a:t>
            </a:r>
          </a:p>
          <a:p>
            <a:pPr marL="342900" indent="-342900" fontAlgn="base">
              <a:lnSpc>
                <a:spcPct val="125000"/>
              </a:lnSpc>
              <a:buFont typeface="+mj-lt"/>
              <a:buAutoNum type="arabicPeriod"/>
            </a:pPr>
            <a:r>
              <a:rPr lang="zh-CN" altLang="en-US" dirty="0">
                <a:solidFill>
                  <a:srgbClr val="404040"/>
                </a:solidFill>
              </a:rPr>
              <a:t>探索智能家居场景中的两种语义，并建议使用知识图来表示整个智能家居中的语义。</a:t>
            </a:r>
          </a:p>
          <a:p>
            <a:pPr marL="342900" indent="-342900" fontAlgn="base">
              <a:lnSpc>
                <a:spcPct val="125000"/>
              </a:lnSpc>
              <a:buFont typeface="+mj-lt"/>
              <a:buAutoNum type="arabicPeriod"/>
            </a:pPr>
            <a:r>
              <a:rPr lang="zh-CN" altLang="en-US" dirty="0">
                <a:solidFill>
                  <a:srgbClr val="404040"/>
                </a:solidFill>
              </a:rPr>
              <a:t>一种双峰异常检测机制，用于检测各种攻击，特别是设计一种新的图形注意力网络，该网络考虑并有效地模拟设备和环境之间的复杂交互。</a:t>
            </a:r>
            <a:endParaRPr lang="en-US" altLang="zh-CN" dirty="0">
              <a:solidFill>
                <a:srgbClr val="404040"/>
              </a:solidFill>
            </a:endParaRPr>
          </a:p>
          <a:p>
            <a:pPr fontAlgn="base">
              <a:lnSpc>
                <a:spcPct val="125000"/>
              </a:lnSpc>
            </a:pPr>
            <a:r>
              <a:rPr lang="zh-CN" altLang="en-US" dirty="0">
                <a:solidFill>
                  <a:srgbClr val="404040"/>
                </a:solidFill>
              </a:rPr>
              <a:t>问题</a:t>
            </a:r>
            <a:r>
              <a:rPr lang="en-US" altLang="zh-CN" dirty="0">
                <a:solidFill>
                  <a:srgbClr val="404040"/>
                </a:solidFill>
              </a:rPr>
              <a:t>3</a:t>
            </a:r>
          </a:p>
          <a:p>
            <a:pPr fontAlgn="base">
              <a:lnSpc>
                <a:spcPct val="125000"/>
              </a:lnSpc>
            </a:pPr>
            <a:r>
              <a:rPr lang="zh-CN" altLang="en-US" dirty="0">
                <a:solidFill>
                  <a:srgbClr val="404040"/>
                </a:solidFill>
              </a:rPr>
              <a:t>可以怎样推广？</a:t>
            </a:r>
            <a:endParaRPr lang="en-US" altLang="zh-CN" dirty="0">
              <a:solidFill>
                <a:srgbClr val="404040"/>
              </a:solidFill>
            </a:endParaRPr>
          </a:p>
          <a:p>
            <a:pPr lvl="1" algn="l">
              <a:spcBef>
                <a:spcPts val="300"/>
              </a:spcBef>
            </a:pPr>
            <a:endParaRPr lang="zh-CN" altLang="en-US" b="0" i="0" dirty="0">
              <a:solidFill>
                <a:srgbClr val="404040"/>
              </a:solidFill>
              <a:effectLst/>
              <a:latin typeface="Inter"/>
            </a:endParaRPr>
          </a:p>
        </p:txBody>
      </p:sp>
    </p:spTree>
    <p:extLst>
      <p:ext uri="{BB962C8B-B14F-4D97-AF65-F5344CB8AC3E}">
        <p14:creationId xmlns:p14="http://schemas.microsoft.com/office/powerpoint/2010/main" val="930320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4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文献一：</a:t>
            </a:r>
            <a:r>
              <a:rPr lang="en-US" altLang="zh-CN" sz="24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 </a:t>
            </a:r>
            <a:r>
              <a:rPr lang="en-US" altLang="zh-CN" sz="2400" dirty="0" err="1">
                <a:solidFill>
                  <a:srgbClr val="EB641B"/>
                </a:solidFill>
                <a:latin typeface="华文楷体" panose="02010600040101010101" pitchFamily="2" charset="-122"/>
                <a:ea typeface="华文楷体" panose="02010600040101010101" pitchFamily="2" charset="-122"/>
                <a:cs typeface="Arial" panose="02080604020202020204" pitchFamily="34" charset="0"/>
              </a:rPr>
              <a:t>SeIoT</a:t>
            </a:r>
            <a:r>
              <a:rPr lang="en-US" altLang="zh-CN" sz="24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 Detecting Anomalous Semantics in Smart Homes via Knowledge Graph</a:t>
            </a:r>
            <a:endParaRPr lang="zh-CN" altLang="en-US" sz="24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sp>
        <p:nvSpPr>
          <p:cNvPr id="2" name="文本框 1"/>
          <p:cNvSpPr txBox="1"/>
          <p:nvPr/>
        </p:nvSpPr>
        <p:spPr>
          <a:xfrm>
            <a:off x="1306643" y="1545820"/>
            <a:ext cx="10745450" cy="4628190"/>
          </a:xfrm>
          <a:prstGeom prst="rect">
            <a:avLst/>
          </a:prstGeom>
          <a:noFill/>
        </p:spPr>
        <p:txBody>
          <a:bodyPr wrap="square" rtlCol="0">
            <a:spAutoFit/>
          </a:bodyPr>
          <a:lstStyle/>
          <a:p>
            <a:pPr lvl="0">
              <a:lnSpc>
                <a:spcPct val="150000"/>
              </a:lnSpc>
              <a:defRPr/>
            </a:pPr>
            <a:r>
              <a:rPr lang="en-US" altLang="zh-CN" b="1" dirty="0"/>
              <a:t>	</a:t>
            </a:r>
          </a:p>
          <a:p>
            <a:pPr lvl="0">
              <a:lnSpc>
                <a:spcPct val="150000"/>
              </a:lnSpc>
              <a:defRPr/>
            </a:pPr>
            <a:endParaRPr lang="en-US" altLang="zh-CN" b="1" i="0" dirty="0">
              <a:solidFill>
                <a:srgbClr val="000000"/>
              </a:solidFill>
              <a:effectLst/>
              <a:latin typeface="微软雅黑" panose="020B0503020204020204" pitchFamily="34" charset="-122"/>
              <a:ea typeface="微软雅黑" panose="020B0503020204020204" pitchFamily="34" charset="-122"/>
            </a:endParaRPr>
          </a:p>
          <a:p>
            <a:pPr lvl="0">
              <a:lnSpc>
                <a:spcPct val="150000"/>
              </a:lnSpc>
              <a:defRPr/>
            </a:pPr>
            <a:endParaRPr lang="en-US" altLang="zh-CN" b="1" dirty="0">
              <a:solidFill>
                <a:srgbClr val="000000"/>
              </a:solidFill>
              <a:latin typeface="微软雅黑" panose="020B0503020204020204" pitchFamily="34" charset="-122"/>
              <a:ea typeface="微软雅黑" panose="020B0503020204020204" pitchFamily="34" charset="-122"/>
            </a:endParaRPr>
          </a:p>
          <a:p>
            <a:pPr lvl="0">
              <a:lnSpc>
                <a:spcPct val="150000"/>
              </a:lnSpc>
              <a:defRPr/>
            </a:pPr>
            <a:r>
              <a:rPr lang="zh-CN" altLang="en-US" b="0" i="0" dirty="0">
                <a:solidFill>
                  <a:srgbClr val="000000"/>
                </a:solidFill>
                <a:effectLst/>
                <a:latin typeface="微软雅黑" panose="020B0503020204020204" pitchFamily="34" charset="-122"/>
                <a:ea typeface="微软雅黑" panose="020B0503020204020204" pitchFamily="34" charset="-122"/>
              </a:rPr>
              <a:t>收稿日期：</a:t>
            </a:r>
            <a:r>
              <a:rPr lang="en-US" altLang="zh-CN" b="0" i="0" dirty="0">
                <a:solidFill>
                  <a:srgbClr val="000000"/>
                </a:solidFill>
                <a:effectLst/>
                <a:latin typeface="微软雅黑" panose="020B0503020204020204" pitchFamily="34" charset="-122"/>
                <a:ea typeface="微软雅黑" panose="020B0503020204020204" pitchFamily="34" charset="-122"/>
              </a:rPr>
              <a:t>2023 </a:t>
            </a:r>
            <a:r>
              <a:rPr lang="zh-CN" altLang="en-US" b="0" i="0" dirty="0">
                <a:solidFill>
                  <a:srgbClr val="000000"/>
                </a:solidFill>
                <a:effectLst/>
                <a:latin typeface="微软雅黑" panose="020B0503020204020204" pitchFamily="34" charset="-122"/>
                <a:ea typeface="微软雅黑" panose="020B0503020204020204" pitchFamily="34" charset="-122"/>
              </a:rPr>
              <a:t>年 </a:t>
            </a:r>
            <a:r>
              <a:rPr lang="en-US" altLang="zh-CN" b="0" i="0" dirty="0">
                <a:solidFill>
                  <a:srgbClr val="000000"/>
                </a:solidFill>
                <a:effectLst/>
                <a:latin typeface="微软雅黑" panose="020B0503020204020204" pitchFamily="34" charset="-122"/>
                <a:ea typeface="微软雅黑" panose="020B0503020204020204" pitchFamily="34" charset="-122"/>
              </a:rPr>
              <a:t>11 </a:t>
            </a:r>
            <a:r>
              <a:rPr lang="zh-CN" altLang="en-US" b="0" i="0" dirty="0">
                <a:solidFill>
                  <a:srgbClr val="000000"/>
                </a:solidFill>
                <a:effectLst/>
                <a:latin typeface="微软雅黑" panose="020B0503020204020204" pitchFamily="34" charset="-122"/>
                <a:ea typeface="微软雅黑" panose="020B0503020204020204" pitchFamily="34" charset="-122"/>
              </a:rPr>
              <a:t>月 </a:t>
            </a:r>
            <a:r>
              <a:rPr lang="en-US" altLang="zh-CN" b="0" i="0" dirty="0">
                <a:solidFill>
                  <a:srgbClr val="000000"/>
                </a:solidFill>
                <a:effectLst/>
                <a:latin typeface="微软雅黑" panose="020B0503020204020204" pitchFamily="34" charset="-122"/>
                <a:ea typeface="微软雅黑" panose="020B0503020204020204" pitchFamily="34" charset="-122"/>
              </a:rPr>
              <a:t>30 </a:t>
            </a:r>
            <a:r>
              <a:rPr lang="zh-CN" altLang="en-US" b="0" i="0" dirty="0">
                <a:solidFill>
                  <a:srgbClr val="000000"/>
                </a:solidFill>
                <a:effectLst/>
                <a:latin typeface="微软雅黑" panose="020B0503020204020204" pitchFamily="34" charset="-122"/>
                <a:ea typeface="微软雅黑" panose="020B0503020204020204" pitchFamily="34" charset="-122"/>
              </a:rPr>
              <a:t>日；接受日期：</a:t>
            </a:r>
            <a:r>
              <a:rPr lang="en-US" altLang="zh-CN" b="0" i="0" dirty="0">
                <a:solidFill>
                  <a:srgbClr val="000000"/>
                </a:solidFill>
                <a:effectLst/>
                <a:latin typeface="微软雅黑" panose="020B0503020204020204" pitchFamily="34" charset="-122"/>
                <a:ea typeface="微软雅黑" panose="020B0503020204020204" pitchFamily="34" charset="-122"/>
              </a:rPr>
              <a:t>2024 </a:t>
            </a:r>
            <a:r>
              <a:rPr lang="zh-CN" altLang="en-US" b="0" i="0" dirty="0">
                <a:solidFill>
                  <a:srgbClr val="000000"/>
                </a:solidFill>
                <a:effectLst/>
                <a:latin typeface="微软雅黑" panose="020B0503020204020204" pitchFamily="34" charset="-122"/>
                <a:ea typeface="微软雅黑" panose="020B0503020204020204" pitchFamily="34" charset="-122"/>
              </a:rPr>
              <a:t>年 </a:t>
            </a:r>
            <a:r>
              <a:rPr lang="en-US" altLang="zh-CN" b="0" i="0" dirty="0">
                <a:solidFill>
                  <a:srgbClr val="000000"/>
                </a:solidFill>
                <a:effectLst/>
                <a:latin typeface="微软雅黑" panose="020B0503020204020204" pitchFamily="34" charset="-122"/>
                <a:ea typeface="微软雅黑" panose="020B0503020204020204" pitchFamily="34" charset="-122"/>
              </a:rPr>
              <a:t>6 </a:t>
            </a:r>
            <a:r>
              <a:rPr lang="zh-CN" altLang="en-US" b="0" i="0" dirty="0">
                <a:solidFill>
                  <a:srgbClr val="000000"/>
                </a:solidFill>
                <a:effectLst/>
                <a:latin typeface="微软雅黑" panose="020B0503020204020204" pitchFamily="34" charset="-122"/>
                <a:ea typeface="微软雅黑" panose="020B0503020204020204" pitchFamily="34" charset="-122"/>
              </a:rPr>
              <a:t>月 </a:t>
            </a:r>
            <a:r>
              <a:rPr lang="en-US" altLang="zh-CN" b="0" i="0" dirty="0">
                <a:solidFill>
                  <a:srgbClr val="000000"/>
                </a:solidFill>
                <a:effectLst/>
                <a:latin typeface="微软雅黑" panose="020B0503020204020204" pitchFamily="34" charset="-122"/>
                <a:ea typeface="微软雅黑" panose="020B0503020204020204" pitchFamily="34" charset="-122"/>
              </a:rPr>
              <a:t>24 </a:t>
            </a:r>
            <a:r>
              <a:rPr lang="zh-CN" altLang="en-US" b="0" i="0" dirty="0">
                <a:solidFill>
                  <a:srgbClr val="000000"/>
                </a:solidFill>
                <a:effectLst/>
                <a:latin typeface="微软雅黑" panose="020B0503020204020204" pitchFamily="34" charset="-122"/>
                <a:ea typeface="微软雅黑" panose="020B0503020204020204" pitchFamily="34" charset="-122"/>
              </a:rPr>
              <a:t>日。出版日期：</a:t>
            </a:r>
            <a:r>
              <a:rPr lang="en-US" altLang="zh-CN" b="0" i="0" dirty="0">
                <a:solidFill>
                  <a:srgbClr val="000000"/>
                </a:solidFill>
                <a:effectLst/>
                <a:latin typeface="微软雅黑" panose="020B0503020204020204" pitchFamily="34" charset="-122"/>
                <a:ea typeface="微软雅黑" panose="020B0503020204020204" pitchFamily="34" charset="-122"/>
              </a:rPr>
              <a:t>2024 </a:t>
            </a:r>
            <a:r>
              <a:rPr lang="zh-CN" altLang="en-US" b="0" i="0" dirty="0">
                <a:solidFill>
                  <a:srgbClr val="000000"/>
                </a:solidFill>
                <a:effectLst/>
                <a:latin typeface="微软雅黑" panose="020B0503020204020204" pitchFamily="34" charset="-122"/>
                <a:ea typeface="微软雅黑" panose="020B0503020204020204" pitchFamily="34" charset="-122"/>
              </a:rPr>
              <a:t>年 </a:t>
            </a:r>
            <a:r>
              <a:rPr lang="en-US" altLang="zh-CN" b="0" i="0" dirty="0">
                <a:solidFill>
                  <a:srgbClr val="000000"/>
                </a:solidFill>
                <a:effectLst/>
                <a:latin typeface="微软雅黑" panose="020B0503020204020204" pitchFamily="34" charset="-122"/>
                <a:ea typeface="微软雅黑" panose="020B0503020204020204" pitchFamily="34" charset="-122"/>
              </a:rPr>
              <a:t>7 </a:t>
            </a:r>
            <a:r>
              <a:rPr lang="zh-CN" altLang="en-US" b="0" i="0" dirty="0">
                <a:solidFill>
                  <a:srgbClr val="000000"/>
                </a:solidFill>
                <a:effectLst/>
                <a:latin typeface="微软雅黑" panose="020B0503020204020204" pitchFamily="34" charset="-122"/>
                <a:ea typeface="微软雅黑" panose="020B0503020204020204" pitchFamily="34" charset="-122"/>
              </a:rPr>
              <a:t>月 </a:t>
            </a:r>
            <a:r>
              <a:rPr lang="en-US" altLang="zh-CN" b="0" i="0" dirty="0">
                <a:solidFill>
                  <a:srgbClr val="000000"/>
                </a:solidFill>
                <a:effectLst/>
                <a:latin typeface="微软雅黑" panose="020B0503020204020204" pitchFamily="34" charset="-122"/>
                <a:ea typeface="微软雅黑" panose="020B0503020204020204" pitchFamily="34" charset="-122"/>
              </a:rPr>
              <a:t>15 </a:t>
            </a:r>
            <a:r>
              <a:rPr lang="zh-CN" altLang="en-US" b="0" i="0" dirty="0">
                <a:solidFill>
                  <a:srgbClr val="000000"/>
                </a:solidFill>
                <a:effectLst/>
                <a:latin typeface="微软雅黑" panose="020B0503020204020204" pitchFamily="34" charset="-122"/>
                <a:ea typeface="微软雅黑" panose="020B0503020204020204" pitchFamily="34" charset="-122"/>
              </a:rPr>
              <a:t>日；</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lvl="0">
              <a:lnSpc>
                <a:spcPct val="150000"/>
              </a:lnSpc>
              <a:defRPr/>
            </a:pPr>
            <a:r>
              <a:rPr lang="zh-CN" altLang="en-US" b="0" i="0" dirty="0">
                <a:solidFill>
                  <a:srgbClr val="000000"/>
                </a:solidFill>
                <a:effectLst/>
                <a:latin typeface="微软雅黑" panose="020B0503020204020204" pitchFamily="34" charset="-122"/>
                <a:ea typeface="微软雅黑" panose="020B0503020204020204" pitchFamily="34" charset="-122"/>
              </a:rPr>
              <a:t>通讯作者：</a:t>
            </a:r>
            <a:r>
              <a:rPr lang="en-US" altLang="zh-CN" b="0" i="0" dirty="0">
                <a:solidFill>
                  <a:srgbClr val="000000"/>
                </a:solidFill>
                <a:effectLst/>
                <a:latin typeface="微软雅黑" panose="020B0503020204020204" pitchFamily="34" charset="-122"/>
                <a:ea typeface="微软雅黑" panose="020B0503020204020204" pitchFamily="34" charset="-122"/>
              </a:rPr>
              <a:t> Qing Li </a:t>
            </a:r>
            <a:endParaRPr lang="en-US" altLang="zh-CN" b="1" dirty="0">
              <a:solidFill>
                <a:srgbClr val="000000"/>
              </a:solidFill>
              <a:latin typeface="微软雅黑" panose="020B0503020204020204" pitchFamily="34" charset="-122"/>
              <a:ea typeface="微软雅黑" panose="020B0503020204020204" pitchFamily="34" charset="-122"/>
            </a:endParaRPr>
          </a:p>
          <a:p>
            <a:pPr lvl="0">
              <a:lnSpc>
                <a:spcPct val="150000"/>
              </a:lnSpc>
              <a:defRPr/>
            </a:pPr>
            <a:r>
              <a:rPr lang="en-US" altLang="zh-CN" b="0" i="0" dirty="0" err="1">
                <a:solidFill>
                  <a:srgbClr val="000000"/>
                </a:solidFill>
                <a:effectLst/>
                <a:latin typeface="微软雅黑" panose="020B0503020204020204" pitchFamily="34" charset="-122"/>
                <a:ea typeface="微软雅黑" panose="020B0503020204020204" pitchFamily="34" charset="-122"/>
              </a:rPr>
              <a:t>Ruoyu</a:t>
            </a:r>
            <a:r>
              <a:rPr lang="en-US" altLang="zh-CN" b="0" i="0" dirty="0">
                <a:solidFill>
                  <a:srgbClr val="000000"/>
                </a:solidFill>
                <a:effectLst/>
                <a:latin typeface="微软雅黑" panose="020B0503020204020204" pitchFamily="34" charset="-122"/>
                <a:ea typeface="微软雅黑" panose="020B0503020204020204" pitchFamily="34" charset="-122"/>
              </a:rPr>
              <a:t> Li, Yucheng Huang, </a:t>
            </a:r>
            <a:r>
              <a:rPr lang="en-US" altLang="zh-CN" b="0" i="0" dirty="0" err="1">
                <a:solidFill>
                  <a:srgbClr val="000000"/>
                </a:solidFill>
                <a:effectLst/>
                <a:latin typeface="微软雅黑" panose="020B0503020204020204" pitchFamily="34" charset="-122"/>
                <a:ea typeface="微软雅黑" panose="020B0503020204020204" pitchFamily="34" charset="-122"/>
              </a:rPr>
              <a:t>Qingsong</a:t>
            </a:r>
            <a:r>
              <a:rPr lang="en-US" altLang="zh-CN" b="0" i="0" dirty="0">
                <a:solidFill>
                  <a:srgbClr val="000000"/>
                </a:solidFill>
                <a:effectLst/>
                <a:latin typeface="微软雅黑" panose="020B0503020204020204" pitchFamily="34" charset="-122"/>
                <a:ea typeface="微软雅黑" panose="020B0503020204020204" pitchFamily="34" charset="-122"/>
              </a:rPr>
              <a:t> Zou, </a:t>
            </a:r>
            <a:r>
              <a:rPr lang="en-US" altLang="zh-CN" b="0" i="0" dirty="0" err="1">
                <a:solidFill>
                  <a:srgbClr val="000000"/>
                </a:solidFill>
                <a:effectLst/>
                <a:latin typeface="微软雅黑" panose="020B0503020204020204" pitchFamily="34" charset="-122"/>
                <a:ea typeface="微软雅黑" panose="020B0503020204020204" pitchFamily="34" charset="-122"/>
              </a:rPr>
              <a:t>Zhengxin</a:t>
            </a:r>
            <a:r>
              <a:rPr lang="en-US" altLang="zh-CN" b="0" i="0" dirty="0">
                <a:solidFill>
                  <a:srgbClr val="000000"/>
                </a:solidFill>
                <a:effectLst/>
                <a:latin typeface="微软雅黑" panose="020B0503020204020204" pitchFamily="34" charset="-122"/>
                <a:ea typeface="微软雅黑" panose="020B0503020204020204" pitchFamily="34" charset="-122"/>
              </a:rPr>
              <a:t> Zhang, and Yong Jiang </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鹏程实验室战略与前</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lvl="0">
              <a:lnSpc>
                <a:spcPct val="150000"/>
              </a:lnSpc>
              <a:defRPr/>
            </a:pPr>
            <a:r>
              <a:rPr lang="zh-CN" altLang="en-US" b="0" i="0" dirty="0">
                <a:solidFill>
                  <a:srgbClr val="000000"/>
                </a:solidFill>
                <a:effectLst/>
                <a:latin typeface="微软雅黑" panose="020B0503020204020204" pitchFamily="34" charset="-122"/>
                <a:ea typeface="微软雅黑" panose="020B0503020204020204" pitchFamily="34" charset="-122"/>
              </a:rPr>
              <a:t>沿交叉研究部，深圳；清华大学深圳国际研究生院，深圳</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lvl="0">
              <a:lnSpc>
                <a:spcPct val="150000"/>
              </a:lnSpc>
              <a:defRPr/>
            </a:pPr>
            <a:r>
              <a:rPr lang="en-US" altLang="zh-CN" b="0" i="0" dirty="0">
                <a:solidFill>
                  <a:srgbClr val="000000"/>
                </a:solidFill>
                <a:effectLst/>
                <a:latin typeface="微软雅黑" panose="020B0503020204020204" pitchFamily="34" charset="-122"/>
                <a:ea typeface="微软雅黑" panose="020B0503020204020204" pitchFamily="34" charset="-122"/>
              </a:rPr>
              <a:t>Qing Li and Dan Zhao </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鹏程实验室战略与前沿交叉学科研究部，中国深圳</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lvl="0">
              <a:lnSpc>
                <a:spcPct val="150000"/>
              </a:lnSpc>
              <a:defRPr/>
            </a:pPr>
            <a:r>
              <a:rPr lang="en-US" altLang="zh-CN" b="0" i="0" dirty="0">
                <a:solidFill>
                  <a:srgbClr val="000000"/>
                </a:solidFill>
                <a:effectLst/>
                <a:latin typeface="微软雅黑" panose="020B0503020204020204" pitchFamily="34" charset="-122"/>
                <a:ea typeface="微软雅黑" panose="020B0503020204020204" pitchFamily="34" charset="-122"/>
              </a:rPr>
              <a:t>Fa Zhu</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南京林业大学信息科学与技术学院和人工智能学院，南京</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lvl="0">
              <a:lnSpc>
                <a:spcPct val="150000"/>
              </a:lnSpc>
              <a:defRPr/>
            </a:pP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err="1">
                <a:solidFill>
                  <a:srgbClr val="000000"/>
                </a:solidFill>
                <a:effectLst/>
                <a:latin typeface="微软雅黑" panose="020B0503020204020204" pitchFamily="34" charset="-122"/>
                <a:ea typeface="微软雅黑" panose="020B0503020204020204" pitchFamily="34" charset="-122"/>
              </a:rPr>
              <a:t>thanasios</a:t>
            </a:r>
            <a:r>
              <a:rPr lang="en-US" altLang="zh-CN" b="0" i="0" dirty="0">
                <a:solidFill>
                  <a:srgbClr val="000000"/>
                </a:solidFill>
                <a:effectLst/>
                <a:latin typeface="微软雅黑" panose="020B0503020204020204" pitchFamily="34" charset="-122"/>
                <a:ea typeface="微软雅黑" panose="020B0503020204020204" pitchFamily="34" charset="-122"/>
              </a:rPr>
              <a:t> V. Vasilakos</a:t>
            </a:r>
            <a:r>
              <a:rPr lang="zh-CN" altLang="en-US" b="0" i="0" dirty="0">
                <a:solidFill>
                  <a:srgbClr val="000000"/>
                </a:solidFill>
                <a:effectLst/>
                <a:latin typeface="微软雅黑" panose="020B0503020204020204" pitchFamily="34" charset="-122"/>
                <a:ea typeface="微软雅黑" panose="020B0503020204020204" pitchFamily="34" charset="-122"/>
              </a:rPr>
              <a:t>：现供职于沙特阿拉伯达曼伊玛目阿卜杜拉赫曼</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本</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费萨尔大学计算机科学与信息技术学院网络与通信系，以及挪威克里斯蒂安桑阿格德尔大学人工智能研究中心（</a:t>
            </a:r>
            <a:r>
              <a:rPr lang="en-US" altLang="zh-CN" b="0" i="0" dirty="0">
                <a:solidFill>
                  <a:srgbClr val="000000"/>
                </a:solidFill>
                <a:effectLst/>
                <a:latin typeface="微软雅黑" panose="020B0503020204020204" pitchFamily="34" charset="-122"/>
                <a:ea typeface="微软雅黑" panose="020B0503020204020204" pitchFamily="34" charset="-122"/>
              </a:rPr>
              <a:t>CAIR</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1" dirty="0"/>
          </a:p>
        </p:txBody>
      </p:sp>
      <p:pic>
        <p:nvPicPr>
          <p:cNvPr id="4" name="图片 3"/>
          <p:cNvPicPr>
            <a:picLocks noChangeAspect="1"/>
          </p:cNvPicPr>
          <p:nvPr/>
        </p:nvPicPr>
        <p:blipFill>
          <a:blip r:embed="rId3"/>
          <a:stretch>
            <a:fillRect/>
          </a:stretch>
        </p:blipFill>
        <p:spPr>
          <a:xfrm>
            <a:off x="1306643" y="1545820"/>
            <a:ext cx="6898960" cy="13120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论文研究主题及意义</a:t>
            </a:r>
          </a:p>
        </p:txBody>
      </p:sp>
      <p:sp>
        <p:nvSpPr>
          <p:cNvPr id="3"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5" name="文本框 4"/>
          <p:cNvSpPr txBox="1"/>
          <p:nvPr/>
        </p:nvSpPr>
        <p:spPr>
          <a:xfrm>
            <a:off x="725149" y="1419577"/>
            <a:ext cx="8771120" cy="3878049"/>
          </a:xfrm>
          <a:prstGeom prst="rect">
            <a:avLst/>
          </a:prstGeom>
          <a:noFill/>
        </p:spPr>
        <p:txBody>
          <a:bodyPr wrap="square">
            <a:spAutoFit/>
          </a:bodyPr>
          <a:lstStyle/>
          <a:p>
            <a:pPr algn="l" fontAlgn="base">
              <a:lnSpc>
                <a:spcPct val="125000"/>
              </a:lnSpc>
            </a:pPr>
            <a:r>
              <a:rPr lang="zh-CN" altLang="en-US" b="1" i="0" dirty="0">
                <a:solidFill>
                  <a:srgbClr val="404040"/>
                </a:solidFill>
                <a:effectLst/>
                <a:latin typeface="inherit"/>
              </a:rPr>
              <a:t>研究主题</a:t>
            </a:r>
            <a:endParaRPr lang="zh-CN" altLang="en-US" b="0" i="0" dirty="0">
              <a:solidFill>
                <a:srgbClr val="404040"/>
              </a:solidFill>
              <a:effectLst/>
              <a:latin typeface="inherit"/>
            </a:endParaRPr>
          </a:p>
          <a:p>
            <a:pPr marL="742950" lvl="1" indent="-285750" algn="l" fontAlgn="base">
              <a:lnSpc>
                <a:spcPct val="125000"/>
              </a:lnSpc>
              <a:buFont typeface="+mj-lt"/>
              <a:buAutoNum type="arabicPeriod"/>
            </a:pPr>
            <a:r>
              <a:rPr lang="zh-CN" altLang="en-US" b="0" i="0" dirty="0">
                <a:solidFill>
                  <a:srgbClr val="404040"/>
                </a:solidFill>
                <a:effectLst/>
                <a:latin typeface="inherit"/>
              </a:rPr>
              <a:t>提出</a:t>
            </a:r>
            <a:r>
              <a:rPr lang="en-US" altLang="zh-CN" b="0" i="0" dirty="0" err="1">
                <a:solidFill>
                  <a:srgbClr val="404040"/>
                </a:solidFill>
                <a:effectLst/>
                <a:latin typeface="inherit"/>
              </a:rPr>
              <a:t>SeIoT</a:t>
            </a:r>
            <a:r>
              <a:rPr lang="zh-CN" altLang="en-US" b="0" i="0" dirty="0">
                <a:solidFill>
                  <a:srgbClr val="404040"/>
                </a:solidFill>
                <a:effectLst/>
                <a:latin typeface="inherit"/>
              </a:rPr>
              <a:t>，一个基于知识图谱的智能家居双模态异常检测框架。</a:t>
            </a:r>
          </a:p>
          <a:p>
            <a:pPr marL="742950" lvl="1" indent="-285750" algn="l" fontAlgn="base">
              <a:lnSpc>
                <a:spcPct val="125000"/>
              </a:lnSpc>
              <a:buFont typeface="+mj-lt"/>
              <a:buAutoNum type="arabicPeriod"/>
            </a:pPr>
            <a:r>
              <a:rPr lang="zh-CN" altLang="en-US" b="0" i="0" dirty="0">
                <a:solidFill>
                  <a:srgbClr val="404040"/>
                </a:solidFill>
                <a:effectLst/>
                <a:latin typeface="inherit"/>
              </a:rPr>
              <a:t>利用智能家居中的语义信息，包括流量周期性和设备</a:t>
            </a:r>
            <a:r>
              <a:rPr lang="en-US" altLang="zh-CN" b="0" i="0" dirty="0">
                <a:solidFill>
                  <a:srgbClr val="404040"/>
                </a:solidFill>
                <a:effectLst/>
                <a:latin typeface="inherit"/>
              </a:rPr>
              <a:t>/</a:t>
            </a:r>
            <a:r>
              <a:rPr lang="zh-CN" altLang="en-US" b="0" i="0" dirty="0">
                <a:solidFill>
                  <a:srgbClr val="404040"/>
                </a:solidFill>
                <a:effectLst/>
                <a:latin typeface="inherit"/>
              </a:rPr>
              <a:t>环境交互，来提高异常检测的准确性。</a:t>
            </a:r>
          </a:p>
          <a:p>
            <a:pPr algn="l" fontAlgn="base">
              <a:lnSpc>
                <a:spcPct val="125000"/>
              </a:lnSpc>
            </a:pPr>
            <a:r>
              <a:rPr lang="zh-CN" altLang="en-US" b="1" i="0" dirty="0">
                <a:solidFill>
                  <a:srgbClr val="404040"/>
                </a:solidFill>
                <a:effectLst/>
                <a:latin typeface="inherit"/>
              </a:rPr>
              <a:t>研究意义</a:t>
            </a:r>
            <a:endParaRPr lang="zh-CN" altLang="en-US" b="0" i="0" dirty="0">
              <a:solidFill>
                <a:srgbClr val="404040"/>
              </a:solidFill>
              <a:effectLst/>
              <a:latin typeface="inherit"/>
            </a:endParaRPr>
          </a:p>
          <a:p>
            <a:pPr marL="742950" lvl="1" indent="-285750" algn="l" fontAlgn="base">
              <a:lnSpc>
                <a:spcPct val="125000"/>
              </a:lnSpc>
              <a:buFont typeface="+mj-lt"/>
              <a:buAutoNum type="arabicPeriod"/>
            </a:pPr>
            <a:r>
              <a:rPr lang="zh-CN" altLang="en-US" b="1" i="0" dirty="0">
                <a:solidFill>
                  <a:srgbClr val="404040"/>
                </a:solidFill>
                <a:effectLst/>
                <a:latin typeface="inherit"/>
              </a:rPr>
              <a:t>提高检测准确性：</a:t>
            </a:r>
            <a:r>
              <a:rPr lang="zh-CN" altLang="en-US" b="0" i="0" dirty="0">
                <a:solidFill>
                  <a:srgbClr val="404040"/>
                </a:solidFill>
                <a:effectLst/>
                <a:latin typeface="inherit"/>
              </a:rPr>
              <a:t> 通过考虑设备间的交互和环境属性，</a:t>
            </a:r>
            <a:r>
              <a:rPr lang="en-US" altLang="zh-CN" b="0" i="0" dirty="0" err="1">
                <a:solidFill>
                  <a:srgbClr val="404040"/>
                </a:solidFill>
                <a:effectLst/>
                <a:latin typeface="inherit"/>
              </a:rPr>
              <a:t>SeIoT</a:t>
            </a:r>
            <a:r>
              <a:rPr lang="zh-CN" altLang="en-US" b="0" i="0" dirty="0">
                <a:solidFill>
                  <a:srgbClr val="404040"/>
                </a:solidFill>
                <a:effectLst/>
                <a:latin typeface="inherit"/>
              </a:rPr>
              <a:t>能够更准确地识别异常行为，包括那些难以通过传统方法检测到的攻击。</a:t>
            </a:r>
          </a:p>
          <a:p>
            <a:pPr marL="742950" lvl="1" indent="-285750" algn="l" fontAlgn="base">
              <a:lnSpc>
                <a:spcPct val="125000"/>
              </a:lnSpc>
              <a:buFont typeface="+mj-lt"/>
              <a:buAutoNum type="arabicPeriod"/>
            </a:pPr>
            <a:r>
              <a:rPr lang="zh-CN" altLang="en-US" b="1" i="0" dirty="0">
                <a:solidFill>
                  <a:srgbClr val="404040"/>
                </a:solidFill>
                <a:effectLst/>
                <a:latin typeface="inherit"/>
              </a:rPr>
              <a:t>增强智能家居安全性：</a:t>
            </a:r>
            <a:r>
              <a:rPr lang="zh-CN" altLang="en-US" b="0" i="0" dirty="0">
                <a:solidFill>
                  <a:srgbClr val="404040"/>
                </a:solidFill>
                <a:effectLst/>
                <a:latin typeface="inherit"/>
              </a:rPr>
              <a:t> 通过实时监测和异常检测，</a:t>
            </a:r>
            <a:r>
              <a:rPr lang="en-US" altLang="zh-CN" b="0" i="0" dirty="0" err="1">
                <a:solidFill>
                  <a:srgbClr val="404040"/>
                </a:solidFill>
                <a:effectLst/>
                <a:latin typeface="inherit"/>
              </a:rPr>
              <a:t>SeIoT</a:t>
            </a:r>
            <a:r>
              <a:rPr lang="zh-CN" altLang="en-US" b="0" i="0" dirty="0">
                <a:solidFill>
                  <a:srgbClr val="404040"/>
                </a:solidFill>
                <a:effectLst/>
                <a:latin typeface="inherit"/>
              </a:rPr>
              <a:t>有助于保护智能家居免受各种网络攻击，增强用户的安全感。</a:t>
            </a:r>
          </a:p>
          <a:p>
            <a:pPr marL="742950" lvl="1" indent="-285750" algn="l" fontAlgn="base">
              <a:lnSpc>
                <a:spcPct val="125000"/>
              </a:lnSpc>
              <a:buFont typeface="+mj-lt"/>
              <a:buAutoNum type="arabicPeriod"/>
            </a:pPr>
            <a:r>
              <a:rPr lang="zh-CN" altLang="en-US" b="1" i="0" dirty="0">
                <a:solidFill>
                  <a:srgbClr val="404040"/>
                </a:solidFill>
                <a:effectLst/>
                <a:latin typeface="inherit"/>
              </a:rPr>
              <a:t>适应性与泛化能力：</a:t>
            </a:r>
            <a:r>
              <a:rPr lang="zh-CN" altLang="en-US" b="0" i="0" dirty="0">
                <a:solidFill>
                  <a:srgbClr val="404040"/>
                </a:solidFill>
                <a:effectLst/>
                <a:latin typeface="inherit"/>
              </a:rPr>
              <a:t> </a:t>
            </a:r>
            <a:r>
              <a:rPr lang="en-US" altLang="zh-CN" b="0" i="0" dirty="0" err="1">
                <a:solidFill>
                  <a:srgbClr val="404040"/>
                </a:solidFill>
                <a:effectLst/>
                <a:latin typeface="inherit"/>
              </a:rPr>
              <a:t>SeIoT</a:t>
            </a:r>
            <a:r>
              <a:rPr lang="zh-CN" altLang="en-US" b="0" i="0" dirty="0">
                <a:solidFill>
                  <a:srgbClr val="404040"/>
                </a:solidFill>
                <a:effectLst/>
                <a:latin typeface="inherit"/>
              </a:rPr>
              <a:t>不依赖于特定制造商或平台，具有很好的适应性和泛化能力，能够广泛应用于不同的智能家居环境。</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该研究主题面临的不足与挑战</a:t>
            </a:r>
          </a:p>
        </p:txBody>
      </p:sp>
      <p:sp>
        <p:nvSpPr>
          <p:cNvPr id="2" name="文本框 1"/>
          <p:cNvSpPr txBox="1"/>
          <p:nvPr/>
        </p:nvSpPr>
        <p:spPr>
          <a:xfrm>
            <a:off x="609600" y="1318031"/>
            <a:ext cx="10972799" cy="3108608"/>
          </a:xfrm>
          <a:prstGeom prst="rect">
            <a:avLst/>
          </a:prstGeom>
          <a:noFill/>
        </p:spPr>
        <p:txBody>
          <a:bodyPr wrap="square">
            <a:spAutoFit/>
          </a:bodyPr>
          <a:lstStyle/>
          <a:p>
            <a:pPr marL="342900" indent="-342900">
              <a:lnSpc>
                <a:spcPct val="125000"/>
              </a:lnSpc>
              <a:spcBef>
                <a:spcPts val="300"/>
              </a:spcBef>
              <a:spcAft>
                <a:spcPts val="300"/>
              </a:spcAft>
              <a:buFont typeface="+mj-lt"/>
              <a:buAutoNum type="arabicPeriod"/>
            </a:pPr>
            <a:r>
              <a:rPr lang="zh-CN" altLang="en-US" b="1" dirty="0">
                <a:solidFill>
                  <a:srgbClr val="404040"/>
                </a:solidFill>
                <a:latin typeface="Inter"/>
              </a:rPr>
              <a:t>平台依赖性强，获取常态困难</a:t>
            </a:r>
            <a:r>
              <a:rPr lang="en-US" altLang="zh-CN" baseline="30000" dirty="0">
                <a:solidFill>
                  <a:srgbClr val="404040"/>
                </a:solidFill>
                <a:latin typeface="Inter"/>
              </a:rPr>
              <a:t>[1]</a:t>
            </a:r>
          </a:p>
          <a:p>
            <a:pPr lvl="1">
              <a:lnSpc>
                <a:spcPct val="125000"/>
              </a:lnSpc>
            </a:pPr>
            <a:r>
              <a:rPr lang="zh-CN" altLang="en-US" dirty="0">
                <a:solidFill>
                  <a:srgbClr val="404040"/>
                </a:solidFill>
                <a:latin typeface="Inter"/>
              </a:rPr>
              <a:t>需厂商配置文件或平台源代码，无法适配封闭平台，限制实际部署</a:t>
            </a:r>
            <a:endParaRPr lang="en-US" altLang="zh-CN" dirty="0">
              <a:solidFill>
                <a:srgbClr val="404040"/>
              </a:solidFill>
              <a:latin typeface="Inter"/>
            </a:endParaRPr>
          </a:p>
          <a:p>
            <a:pPr marL="342900" indent="-342900" algn="l">
              <a:lnSpc>
                <a:spcPct val="125000"/>
              </a:lnSpc>
              <a:buFont typeface="+mj-lt"/>
              <a:buAutoNum type="arabicPeriod"/>
            </a:pPr>
            <a:r>
              <a:rPr lang="zh-CN" altLang="en-US" b="1" dirty="0">
                <a:solidFill>
                  <a:srgbClr val="404040"/>
                </a:solidFill>
                <a:latin typeface="Inter"/>
              </a:rPr>
              <a:t>交互与环境语义缺失</a:t>
            </a:r>
          </a:p>
          <a:p>
            <a:pPr lvl="1" algn="l">
              <a:lnSpc>
                <a:spcPct val="125000"/>
              </a:lnSpc>
            </a:pPr>
            <a:r>
              <a:rPr lang="zh-CN" altLang="en-US" b="0" i="0" dirty="0">
                <a:solidFill>
                  <a:srgbClr val="404040"/>
                </a:solidFill>
                <a:effectLst/>
                <a:latin typeface="Inter"/>
              </a:rPr>
              <a:t>现有方法忽略设备间交互及环境</a:t>
            </a:r>
            <a:r>
              <a:rPr lang="zh-CN" altLang="en-US" dirty="0">
                <a:solidFill>
                  <a:srgbClr val="404040"/>
                </a:solidFill>
                <a:latin typeface="Inter"/>
              </a:rPr>
              <a:t>动态</a:t>
            </a:r>
            <a:r>
              <a:rPr lang="zh-CN" altLang="en-US" b="0" i="0" dirty="0">
                <a:solidFill>
                  <a:srgbClr val="404040"/>
                </a:solidFill>
                <a:effectLst/>
                <a:latin typeface="Inter"/>
              </a:rPr>
              <a:t>关系，难以检测平台攻击（如指令注入</a:t>
            </a:r>
            <a:r>
              <a:rPr lang="en-US" altLang="zh-CN" b="0" i="0" dirty="0">
                <a:solidFill>
                  <a:srgbClr val="404040"/>
                </a:solidFill>
                <a:effectLst/>
                <a:latin typeface="Inter"/>
              </a:rPr>
              <a:t>/</a:t>
            </a:r>
            <a:r>
              <a:rPr lang="zh-CN" altLang="en-US" b="0" i="0" dirty="0">
                <a:solidFill>
                  <a:srgbClr val="404040"/>
                </a:solidFill>
                <a:effectLst/>
                <a:latin typeface="Inter"/>
              </a:rPr>
              <a:t>拦截）。</a:t>
            </a:r>
          </a:p>
          <a:p>
            <a:pPr marL="342900" indent="-342900">
              <a:lnSpc>
                <a:spcPct val="125000"/>
              </a:lnSpc>
              <a:spcBef>
                <a:spcPts val="300"/>
              </a:spcBef>
              <a:spcAft>
                <a:spcPts val="300"/>
              </a:spcAft>
              <a:buFont typeface="+mj-lt"/>
              <a:buAutoNum type="arabicPeriod"/>
            </a:pPr>
            <a:r>
              <a:rPr lang="zh-CN" altLang="en-US" b="1" dirty="0">
                <a:solidFill>
                  <a:srgbClr val="404040"/>
                </a:solidFill>
                <a:latin typeface="Inter"/>
              </a:rPr>
              <a:t>多状态设备建模困难（常态的异质性）</a:t>
            </a:r>
            <a:r>
              <a:rPr lang="en-US" altLang="zh-CN" baseline="30000" dirty="0">
                <a:solidFill>
                  <a:srgbClr val="404040"/>
                </a:solidFill>
                <a:latin typeface="Inter"/>
              </a:rPr>
              <a:t>[2]</a:t>
            </a:r>
            <a:endParaRPr lang="zh-CN" altLang="en-US" baseline="30000" dirty="0">
              <a:solidFill>
                <a:srgbClr val="404040"/>
              </a:solidFill>
              <a:latin typeface="Inter"/>
            </a:endParaRPr>
          </a:p>
          <a:p>
            <a:pPr lvl="1" algn="l">
              <a:lnSpc>
                <a:spcPct val="125000"/>
              </a:lnSpc>
              <a:spcBef>
                <a:spcPts val="300"/>
              </a:spcBef>
            </a:pPr>
            <a:r>
              <a:rPr lang="zh-CN" altLang="en-US" dirty="0">
                <a:solidFill>
                  <a:srgbClr val="404040"/>
                </a:solidFill>
                <a:latin typeface="Inter"/>
              </a:rPr>
              <a:t>多功能设备（如摄像头）在不同状态（空闲</a:t>
            </a:r>
            <a:r>
              <a:rPr lang="en-US" altLang="zh-CN" dirty="0">
                <a:solidFill>
                  <a:srgbClr val="404040"/>
                </a:solidFill>
                <a:latin typeface="Inter"/>
              </a:rPr>
              <a:t>/</a:t>
            </a:r>
            <a:r>
              <a:rPr lang="zh-CN" altLang="en-US" dirty="0">
                <a:solidFill>
                  <a:srgbClr val="404040"/>
                </a:solidFill>
                <a:latin typeface="Inter"/>
              </a:rPr>
              <a:t>活跃）流量差异显著，统一建模复杂度高。</a:t>
            </a:r>
          </a:p>
          <a:p>
            <a:pPr marL="342900" indent="-342900" algn="l">
              <a:lnSpc>
                <a:spcPct val="125000"/>
              </a:lnSpc>
              <a:spcBef>
                <a:spcPts val="300"/>
              </a:spcBef>
              <a:spcAft>
                <a:spcPts val="300"/>
              </a:spcAft>
              <a:buFont typeface="+mj-lt"/>
              <a:buAutoNum type="arabicPeriod"/>
            </a:pPr>
            <a:r>
              <a:rPr lang="zh-CN" altLang="en-US" b="1" dirty="0">
                <a:solidFill>
                  <a:srgbClr val="404040"/>
                </a:solidFill>
                <a:latin typeface="Inter"/>
              </a:rPr>
              <a:t>特征表示局限性</a:t>
            </a:r>
            <a:r>
              <a:rPr lang="en-US" altLang="zh-CN" baseline="30000" dirty="0">
                <a:solidFill>
                  <a:srgbClr val="404040"/>
                </a:solidFill>
                <a:latin typeface="Inter"/>
              </a:rPr>
              <a:t>[3]</a:t>
            </a:r>
            <a:endParaRPr lang="zh-CN" altLang="en-US" baseline="30000" dirty="0">
              <a:solidFill>
                <a:srgbClr val="404040"/>
              </a:solidFill>
              <a:latin typeface="Inter"/>
            </a:endParaRPr>
          </a:p>
          <a:p>
            <a:pPr lvl="1" algn="l">
              <a:lnSpc>
                <a:spcPct val="125000"/>
              </a:lnSpc>
              <a:spcBef>
                <a:spcPts val="300"/>
              </a:spcBef>
            </a:pPr>
            <a:r>
              <a:rPr lang="zh-CN" altLang="en-US" dirty="0">
                <a:solidFill>
                  <a:srgbClr val="404040"/>
                </a:solidFill>
                <a:latin typeface="Inter"/>
              </a:rPr>
              <a:t>依赖欧几里得空间特征（如流量统计），难以捕捉智能家居中设备之间的复杂交互关系</a:t>
            </a:r>
            <a:r>
              <a:rPr lang="en-US" altLang="zh-CN" dirty="0">
                <a:solidFill>
                  <a:srgbClr val="404040"/>
                </a:solidFill>
                <a:latin typeface="Inter"/>
              </a:rPr>
              <a:t>(</a:t>
            </a:r>
            <a:r>
              <a:rPr lang="zh-CN" altLang="en-US" b="0" i="0" dirty="0">
                <a:solidFill>
                  <a:srgbClr val="404040"/>
                </a:solidFill>
                <a:effectLst/>
                <a:latin typeface="Inter"/>
              </a:rPr>
              <a:t>非欧关系</a:t>
            </a:r>
            <a:r>
              <a:rPr lang="en-US" altLang="zh-CN" dirty="0">
                <a:solidFill>
                  <a:srgbClr val="404040"/>
                </a:solidFill>
                <a:latin typeface="Inter"/>
              </a:rPr>
              <a:t>)</a:t>
            </a:r>
            <a:r>
              <a:rPr lang="zh-CN" altLang="en-US" dirty="0">
                <a:solidFill>
                  <a:srgbClr val="404040"/>
                </a:solidFill>
                <a:latin typeface="Inter"/>
              </a:rPr>
              <a:t>。</a:t>
            </a:r>
            <a:endParaRPr lang="zh-CN" altLang="en-US" b="0" i="0" dirty="0">
              <a:solidFill>
                <a:srgbClr val="404040"/>
              </a:solidFill>
              <a:effectLst/>
              <a:latin typeface="Inter"/>
            </a:endParaRPr>
          </a:p>
        </p:txBody>
      </p:sp>
      <p:sp>
        <p:nvSpPr>
          <p:cNvPr id="4" name="圆角矩形 3"/>
          <p:cNvSpPr/>
          <p:nvPr/>
        </p:nvSpPr>
        <p:spPr>
          <a:xfrm>
            <a:off x="269823" y="6022408"/>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本文解决思路</a:t>
            </a:r>
          </a:p>
        </p:txBody>
      </p:sp>
      <p:sp>
        <p:nvSpPr>
          <p:cNvPr id="2" name="文本框 1"/>
          <p:cNvSpPr txBox="1"/>
          <p:nvPr/>
        </p:nvSpPr>
        <p:spPr>
          <a:xfrm>
            <a:off x="609599" y="1286720"/>
            <a:ext cx="10972799" cy="4553811"/>
          </a:xfrm>
          <a:prstGeom prst="rect">
            <a:avLst/>
          </a:prstGeom>
          <a:noFill/>
        </p:spPr>
        <p:txBody>
          <a:bodyPr wrap="square">
            <a:spAutoFit/>
          </a:bodyPr>
          <a:lstStyle/>
          <a:p>
            <a:pPr>
              <a:lnSpc>
                <a:spcPct val="114000"/>
              </a:lnSpc>
            </a:pPr>
            <a:r>
              <a:rPr lang="zh-CN" altLang="en-US" b="1" dirty="0">
                <a:solidFill>
                  <a:srgbClr val="404040"/>
                </a:solidFill>
                <a:latin typeface="Inter"/>
              </a:rPr>
              <a:t>活动流量</a:t>
            </a:r>
            <a:r>
              <a:rPr lang="en-US" altLang="zh-CN" baseline="30000" dirty="0">
                <a:solidFill>
                  <a:srgbClr val="404040"/>
                </a:solidFill>
                <a:latin typeface="Inter"/>
              </a:rPr>
              <a:t>[1]</a:t>
            </a:r>
            <a:r>
              <a:rPr lang="zh-CN" altLang="en-US" dirty="0">
                <a:solidFill>
                  <a:srgbClr val="404040"/>
                </a:solidFill>
                <a:latin typeface="Inter"/>
              </a:rPr>
              <a:t>和</a:t>
            </a:r>
            <a:r>
              <a:rPr lang="zh-CN" altLang="en-US" b="1" dirty="0">
                <a:solidFill>
                  <a:srgbClr val="404040"/>
                </a:solidFill>
                <a:latin typeface="Inter"/>
              </a:rPr>
              <a:t>空闲流量</a:t>
            </a:r>
            <a:r>
              <a:rPr lang="en-US" altLang="zh-CN" baseline="30000" dirty="0">
                <a:solidFill>
                  <a:srgbClr val="404040"/>
                </a:solidFill>
                <a:latin typeface="Inter"/>
              </a:rPr>
              <a:t>[2]</a:t>
            </a:r>
            <a:r>
              <a:rPr lang="zh-CN" altLang="en-US" dirty="0">
                <a:solidFill>
                  <a:srgbClr val="404040"/>
                </a:solidFill>
                <a:latin typeface="Inter"/>
              </a:rPr>
              <a:t>具有两种语义信息</a:t>
            </a:r>
            <a:r>
              <a:rPr lang="en-US" altLang="zh-CN" dirty="0">
                <a:solidFill>
                  <a:srgbClr val="404040"/>
                </a:solidFill>
                <a:latin typeface="Inter"/>
              </a:rPr>
              <a:t>:</a:t>
            </a:r>
          </a:p>
          <a:p>
            <a:pPr>
              <a:lnSpc>
                <a:spcPct val="114000"/>
              </a:lnSpc>
            </a:pPr>
            <a:r>
              <a:rPr lang="en-US" altLang="zh-CN" dirty="0">
                <a:solidFill>
                  <a:srgbClr val="404040"/>
                </a:solidFill>
                <a:latin typeface="Inter"/>
              </a:rPr>
              <a:t>       </a:t>
            </a:r>
            <a:r>
              <a:rPr lang="zh-CN" altLang="en-US" dirty="0">
                <a:solidFill>
                  <a:srgbClr val="404040"/>
                </a:solidFill>
                <a:latin typeface="Inter"/>
              </a:rPr>
              <a:t>与</a:t>
            </a:r>
            <a:r>
              <a:rPr lang="zh-CN" altLang="en-US" b="1" dirty="0">
                <a:solidFill>
                  <a:srgbClr val="404040"/>
                </a:solidFill>
                <a:latin typeface="Inter"/>
              </a:rPr>
              <a:t>交互</a:t>
            </a:r>
            <a:r>
              <a:rPr lang="zh-CN" altLang="en-US" dirty="0">
                <a:solidFill>
                  <a:srgbClr val="404040"/>
                </a:solidFill>
                <a:latin typeface="Inter"/>
              </a:rPr>
              <a:t>相关的语义</a:t>
            </a:r>
            <a:r>
              <a:rPr lang="en-US" altLang="zh-CN" baseline="30000" dirty="0">
                <a:solidFill>
                  <a:srgbClr val="404040"/>
                </a:solidFill>
                <a:latin typeface="Inter"/>
              </a:rPr>
              <a:t>[3]</a:t>
            </a:r>
            <a:r>
              <a:rPr lang="zh-CN" altLang="en-US" dirty="0">
                <a:solidFill>
                  <a:srgbClr val="404040"/>
                </a:solidFill>
                <a:latin typeface="Inter"/>
              </a:rPr>
              <a:t>： 设备的触发动作与环境属性和住宅中其他设备的状态有关。</a:t>
            </a:r>
            <a:endParaRPr lang="en-US" altLang="zh-CN" dirty="0">
              <a:solidFill>
                <a:srgbClr val="404040"/>
              </a:solidFill>
              <a:latin typeface="Inter"/>
            </a:endParaRPr>
          </a:p>
          <a:p>
            <a:pPr>
              <a:lnSpc>
                <a:spcPct val="114000"/>
              </a:lnSpc>
            </a:pPr>
            <a:r>
              <a:rPr lang="en-US" altLang="zh-CN" dirty="0">
                <a:solidFill>
                  <a:srgbClr val="404040"/>
                </a:solidFill>
                <a:latin typeface="Inter"/>
              </a:rPr>
              <a:t>       </a:t>
            </a:r>
            <a:r>
              <a:rPr lang="zh-CN" altLang="en-US" dirty="0">
                <a:solidFill>
                  <a:srgbClr val="404040"/>
                </a:solidFill>
                <a:latin typeface="Inter"/>
              </a:rPr>
              <a:t>与</a:t>
            </a:r>
            <a:r>
              <a:rPr lang="zh-CN" altLang="en-US" b="1" dirty="0">
                <a:solidFill>
                  <a:srgbClr val="404040"/>
                </a:solidFill>
                <a:latin typeface="Inter"/>
              </a:rPr>
              <a:t>时间</a:t>
            </a:r>
            <a:r>
              <a:rPr lang="zh-CN" altLang="en-US" dirty="0">
                <a:solidFill>
                  <a:srgbClr val="404040"/>
                </a:solidFill>
                <a:latin typeface="Inter"/>
              </a:rPr>
              <a:t>相关的语义</a:t>
            </a:r>
            <a:r>
              <a:rPr lang="en-US" altLang="zh-CN" baseline="30000" dirty="0">
                <a:solidFill>
                  <a:srgbClr val="404040"/>
                </a:solidFill>
                <a:latin typeface="Inter"/>
              </a:rPr>
              <a:t>[4]</a:t>
            </a:r>
            <a:r>
              <a:rPr lang="zh-CN" altLang="en-US" dirty="0">
                <a:solidFill>
                  <a:srgbClr val="404040"/>
                </a:solidFill>
                <a:latin typeface="Inter"/>
              </a:rPr>
              <a:t>： 一些设备具有某些周期性的始终在线的行为。</a:t>
            </a:r>
            <a:endParaRPr lang="en-US" altLang="zh-CN" dirty="0">
              <a:solidFill>
                <a:srgbClr val="404040"/>
              </a:solidFill>
              <a:latin typeface="Inter"/>
            </a:endParaRPr>
          </a:p>
          <a:p>
            <a:pPr>
              <a:lnSpc>
                <a:spcPct val="114000"/>
              </a:lnSpc>
            </a:pPr>
            <a:endParaRPr lang="en-US" altLang="zh-CN" dirty="0">
              <a:solidFill>
                <a:srgbClr val="404040"/>
              </a:solidFill>
              <a:latin typeface="Inter"/>
            </a:endParaRPr>
          </a:p>
          <a:p>
            <a:pPr algn="l">
              <a:lnSpc>
                <a:spcPct val="114000"/>
              </a:lnSpc>
              <a:spcBef>
                <a:spcPts val="300"/>
              </a:spcBef>
              <a:spcAft>
                <a:spcPts val="300"/>
              </a:spcAft>
              <a:buFont typeface="+mj-lt"/>
              <a:buAutoNum type="arabicPeriod"/>
            </a:pPr>
            <a:r>
              <a:rPr lang="zh-CN" altLang="en-US" b="1" i="0" dirty="0">
                <a:solidFill>
                  <a:srgbClr val="404040"/>
                </a:solidFill>
                <a:effectLst/>
                <a:latin typeface="Inter"/>
              </a:rPr>
              <a:t>动作指纹模块</a:t>
            </a:r>
            <a:endParaRPr lang="zh-CN" altLang="en-US" b="0" i="0" dirty="0">
              <a:solidFill>
                <a:srgbClr val="404040"/>
              </a:solidFill>
              <a:effectLst/>
              <a:latin typeface="Inter"/>
            </a:endParaRPr>
          </a:p>
          <a:p>
            <a:pPr lvl="1">
              <a:lnSpc>
                <a:spcPct val="114000"/>
              </a:lnSpc>
              <a:spcAft>
                <a:spcPts val="300"/>
              </a:spcAft>
              <a:buFont typeface="+mj-lt"/>
              <a:buAutoNum type="arabicPeriod"/>
            </a:pPr>
            <a:r>
              <a:rPr lang="zh-CN" altLang="en-US" b="0" i="0" dirty="0">
                <a:solidFill>
                  <a:srgbClr val="404040"/>
                </a:solidFill>
                <a:effectLst/>
                <a:latin typeface="Inter"/>
              </a:rPr>
              <a:t>仅依赖网络流量（包长、时序）区分空闲</a:t>
            </a:r>
            <a:r>
              <a:rPr lang="en-US" altLang="zh-CN" b="0" i="0" dirty="0">
                <a:solidFill>
                  <a:srgbClr val="404040"/>
                </a:solidFill>
                <a:effectLst/>
                <a:latin typeface="Inter"/>
              </a:rPr>
              <a:t>/</a:t>
            </a:r>
            <a:r>
              <a:rPr lang="zh-CN" altLang="en-US" b="0" i="0" dirty="0">
                <a:solidFill>
                  <a:srgbClr val="404040"/>
                </a:solidFill>
                <a:effectLst/>
                <a:latin typeface="Inter"/>
              </a:rPr>
              <a:t>活跃流量，实现跨品牌、跨平台兼容。</a:t>
            </a:r>
            <a:endParaRPr lang="en-US" altLang="zh-CN" b="1" dirty="0">
              <a:solidFill>
                <a:srgbClr val="404040"/>
              </a:solidFill>
              <a:latin typeface="Inter"/>
            </a:endParaRPr>
          </a:p>
          <a:p>
            <a:pPr>
              <a:lnSpc>
                <a:spcPct val="114000"/>
              </a:lnSpc>
              <a:spcAft>
                <a:spcPts val="300"/>
              </a:spcAft>
              <a:buFont typeface="+mj-lt"/>
              <a:buAutoNum type="arabicPeriod"/>
            </a:pPr>
            <a:r>
              <a:rPr lang="zh-CN" altLang="en-US" b="1" i="0" dirty="0">
                <a:solidFill>
                  <a:srgbClr val="404040"/>
                </a:solidFill>
                <a:effectLst/>
                <a:latin typeface="Inter"/>
              </a:rPr>
              <a:t>知识图谱表征语义</a:t>
            </a:r>
            <a:endParaRPr lang="zh-CN" altLang="en-US" b="0" i="0" dirty="0">
              <a:solidFill>
                <a:srgbClr val="404040"/>
              </a:solidFill>
              <a:effectLst/>
              <a:latin typeface="Inter"/>
            </a:endParaRPr>
          </a:p>
          <a:p>
            <a:pPr lvl="1">
              <a:lnSpc>
                <a:spcPct val="114000"/>
              </a:lnSpc>
              <a:spcAft>
                <a:spcPts val="300"/>
              </a:spcAft>
              <a:buFont typeface="+mj-lt"/>
              <a:buAutoNum type="arabicPeriod"/>
            </a:pPr>
            <a:r>
              <a:rPr lang="zh-CN" altLang="en-US" b="0" i="0" dirty="0">
                <a:solidFill>
                  <a:srgbClr val="404040"/>
                </a:solidFill>
                <a:effectLst/>
                <a:latin typeface="Inter"/>
              </a:rPr>
              <a:t>构建异构图（设备、环境、云节点），动态表征智能家居全局状态，解决非欧关系建模难题</a:t>
            </a:r>
            <a:r>
              <a:rPr lang="zh-CN" altLang="en-US" dirty="0">
                <a:solidFill>
                  <a:srgbClr val="404040"/>
                </a:solidFill>
                <a:latin typeface="Inter"/>
              </a:rPr>
              <a:t>。</a:t>
            </a:r>
            <a:endParaRPr lang="en-US" altLang="zh-CN" b="1" i="0" dirty="0">
              <a:solidFill>
                <a:srgbClr val="404040"/>
              </a:solidFill>
              <a:effectLst/>
              <a:latin typeface="Inter"/>
            </a:endParaRPr>
          </a:p>
          <a:p>
            <a:pPr algn="l">
              <a:lnSpc>
                <a:spcPct val="114000"/>
              </a:lnSpc>
              <a:spcAft>
                <a:spcPts val="300"/>
              </a:spcAft>
              <a:buFont typeface="+mj-lt"/>
              <a:buAutoNum type="arabicPeriod"/>
            </a:pPr>
            <a:r>
              <a:rPr lang="zh-CN" altLang="en-US" b="1" i="0" dirty="0">
                <a:solidFill>
                  <a:srgbClr val="404040"/>
                </a:solidFill>
                <a:effectLst/>
                <a:latin typeface="Inter"/>
              </a:rPr>
              <a:t>双模态检测框架</a:t>
            </a:r>
            <a:endParaRPr lang="en-US" altLang="zh-CN" b="1" i="0" dirty="0">
              <a:solidFill>
                <a:srgbClr val="404040"/>
              </a:solidFill>
              <a:effectLst/>
              <a:latin typeface="Inter"/>
            </a:endParaRPr>
          </a:p>
          <a:p>
            <a:pPr marL="742950" lvl="1" indent="-285750" algn="l">
              <a:lnSpc>
                <a:spcPct val="114000"/>
              </a:lnSpc>
              <a:spcBef>
                <a:spcPts val="300"/>
              </a:spcBef>
              <a:buFont typeface="+mj-lt"/>
              <a:buAutoNum type="arabicPeriod"/>
            </a:pPr>
            <a:r>
              <a:rPr lang="zh-CN" altLang="en-US" b="1" i="0" dirty="0">
                <a:solidFill>
                  <a:srgbClr val="404040"/>
                </a:solidFill>
                <a:effectLst/>
                <a:latin typeface="Inter"/>
              </a:rPr>
              <a:t>时间相关检测</a:t>
            </a:r>
            <a:r>
              <a:rPr lang="zh-CN" altLang="en-US" b="0" i="0" dirty="0">
                <a:solidFill>
                  <a:srgbClr val="404040"/>
                </a:solidFill>
                <a:effectLst/>
                <a:latin typeface="Inter"/>
              </a:rPr>
              <a:t>：分析空闲流量周期性，识别设备异常（如</a:t>
            </a:r>
            <a:r>
              <a:rPr lang="en-US" altLang="zh-CN" b="0" i="0" dirty="0">
                <a:solidFill>
                  <a:srgbClr val="404040"/>
                </a:solidFill>
                <a:effectLst/>
                <a:latin typeface="Inter"/>
              </a:rPr>
              <a:t>DDoS</a:t>
            </a:r>
            <a:r>
              <a:rPr lang="zh-CN" altLang="en-US" b="0" i="0" dirty="0">
                <a:solidFill>
                  <a:srgbClr val="404040"/>
                </a:solidFill>
                <a:effectLst/>
                <a:latin typeface="Inter"/>
              </a:rPr>
              <a:t>）。</a:t>
            </a:r>
          </a:p>
          <a:p>
            <a:pPr marL="742950" lvl="1" indent="-285750" algn="l">
              <a:lnSpc>
                <a:spcPct val="114000"/>
              </a:lnSpc>
              <a:spcBef>
                <a:spcPts val="300"/>
              </a:spcBef>
              <a:buFont typeface="+mj-lt"/>
              <a:buAutoNum type="arabicPeriod"/>
            </a:pPr>
            <a:r>
              <a:rPr lang="zh-CN" altLang="en-US" b="1" i="0" dirty="0">
                <a:solidFill>
                  <a:srgbClr val="404040"/>
                </a:solidFill>
                <a:effectLst/>
                <a:latin typeface="Inter"/>
              </a:rPr>
              <a:t>交互相关检测</a:t>
            </a:r>
            <a:r>
              <a:rPr lang="zh-CN" altLang="en-US" b="0" i="0" dirty="0">
                <a:solidFill>
                  <a:srgbClr val="404040"/>
                </a:solidFill>
                <a:effectLst/>
                <a:latin typeface="Inter"/>
              </a:rPr>
              <a:t>：利用 </a:t>
            </a:r>
            <a:r>
              <a:rPr lang="en-US" altLang="zh-CN" b="0" i="0" dirty="0">
                <a:solidFill>
                  <a:srgbClr val="404040"/>
                </a:solidFill>
                <a:effectLst/>
                <a:latin typeface="Inter"/>
              </a:rPr>
              <a:t>FS-HAN</a:t>
            </a:r>
            <a:r>
              <a:rPr lang="zh-CN" altLang="en-US" b="0" i="0" dirty="0">
                <a:solidFill>
                  <a:srgbClr val="404040"/>
                </a:solidFill>
                <a:effectLst/>
                <a:latin typeface="Inter"/>
              </a:rPr>
              <a:t>（特征分离异构图注意力网络） 建模设备和环境间的复杂交互，以检测平台攻击和设备间异常联动。</a:t>
            </a:r>
            <a:endParaRPr lang="en-US" altLang="zh-CN" dirty="0"/>
          </a:p>
          <a:p>
            <a:pPr>
              <a:lnSpc>
                <a:spcPct val="150000"/>
              </a:lnSpc>
            </a:pPr>
            <a:r>
              <a:rPr lang="zh-CN" altLang="en-US" dirty="0">
                <a:solidFill>
                  <a:srgbClr val="404040"/>
                </a:solidFill>
              </a:rPr>
              <a:t>设备状态</a:t>
            </a:r>
            <a:endParaRPr lang="en-US" altLang="zh-CN" dirty="0">
              <a:solidFill>
                <a:srgbClr val="404040"/>
              </a:solidFill>
            </a:endParaRPr>
          </a:p>
        </p:txBody>
      </p:sp>
      <p:sp>
        <p:nvSpPr>
          <p:cNvPr id="4" name="圆角矩形 3"/>
          <p:cNvSpPr/>
          <p:nvPr/>
        </p:nvSpPr>
        <p:spPr>
          <a:xfrm>
            <a:off x="355598" y="601499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defTabSz="431800"/>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所提出的模型</a:t>
            </a:r>
            <a:r>
              <a:rPr lang="en-US" altLang="zh-CN"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a:t>
            </a:r>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方案： </a:t>
            </a:r>
            <a:r>
              <a:rPr lang="en-US" altLang="zh-CN" sz="2800" dirty="0" err="1">
                <a:solidFill>
                  <a:srgbClr val="EB641B"/>
                </a:solidFill>
                <a:latin typeface="华文楷体" panose="02010600040101010101" pitchFamily="2" charset="-122"/>
                <a:ea typeface="华文楷体" panose="02010600040101010101" pitchFamily="2" charset="-122"/>
                <a:cs typeface="Arial" panose="02080604020202020204" pitchFamily="34" charset="0"/>
              </a:rPr>
              <a:t>SeIoT</a:t>
            </a:r>
            <a:endPar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endParaRPr>
          </a:p>
        </p:txBody>
      </p:sp>
      <p:pic>
        <p:nvPicPr>
          <p:cNvPr id="5" name="图片 4"/>
          <p:cNvPicPr>
            <a:picLocks noChangeAspect="1"/>
          </p:cNvPicPr>
          <p:nvPr/>
        </p:nvPicPr>
        <p:blipFill>
          <a:blip r:embed="rId3"/>
          <a:stretch>
            <a:fillRect/>
          </a:stretch>
        </p:blipFill>
        <p:spPr>
          <a:xfrm>
            <a:off x="687316" y="1483850"/>
            <a:ext cx="10285484" cy="2508331"/>
          </a:xfrm>
          <a:prstGeom prst="rect">
            <a:avLst/>
          </a:prstGeom>
        </p:spPr>
      </p:pic>
      <p:sp>
        <p:nvSpPr>
          <p:cNvPr id="7" name="文本框 6"/>
          <p:cNvSpPr txBox="1"/>
          <p:nvPr/>
        </p:nvSpPr>
        <p:spPr>
          <a:xfrm>
            <a:off x="814733" y="3992303"/>
            <a:ext cx="2505588" cy="1718949"/>
          </a:xfrm>
          <a:prstGeom prst="rect">
            <a:avLst/>
          </a:prstGeom>
          <a:noFill/>
        </p:spPr>
        <p:txBody>
          <a:bodyPr wrap="square">
            <a:spAutoFit/>
          </a:bodyPr>
          <a:lstStyle/>
          <a:p>
            <a:pPr defTabSz="431800">
              <a:lnSpc>
                <a:spcPct val="150000"/>
              </a:lnSpc>
              <a:tabLst>
                <a:tab pos="0" algn="l"/>
              </a:tabLst>
            </a:pPr>
            <a:r>
              <a:rPr lang="zh-CN" altLang="en-US" dirty="0">
                <a:solidFill>
                  <a:srgbClr val="404040"/>
                </a:solidFill>
              </a:rPr>
              <a:t>数据包解析器模块</a:t>
            </a:r>
            <a:r>
              <a:rPr lang="en-US" altLang="zh-CN" dirty="0">
                <a:solidFill>
                  <a:srgbClr val="404040"/>
                </a:solidFill>
              </a:rPr>
              <a:t>:</a:t>
            </a:r>
          </a:p>
          <a:p>
            <a:pPr defTabSz="431800">
              <a:lnSpc>
                <a:spcPct val="150000"/>
              </a:lnSpc>
              <a:tabLst>
                <a:tab pos="0" algn="l"/>
              </a:tabLst>
            </a:pPr>
            <a:r>
              <a:rPr lang="en-US" altLang="zh-CN" dirty="0">
                <a:solidFill>
                  <a:srgbClr val="404040"/>
                </a:solidFill>
              </a:rPr>
              <a:t>	    </a:t>
            </a:r>
            <a:r>
              <a:rPr lang="zh-CN" altLang="en-US" dirty="0">
                <a:solidFill>
                  <a:srgbClr val="404040"/>
                </a:solidFill>
              </a:rPr>
              <a:t>对物联网流量进行解析，将混合设备流量分成流量级跟踪。</a:t>
            </a:r>
            <a:endParaRPr lang="en-US" altLang="zh-CN" dirty="0">
              <a:solidFill>
                <a:srgbClr val="404040"/>
              </a:solidFill>
            </a:endParaRPr>
          </a:p>
        </p:txBody>
      </p:sp>
      <p:sp>
        <p:nvSpPr>
          <p:cNvPr id="10" name="文本框 9"/>
          <p:cNvSpPr txBox="1"/>
          <p:nvPr/>
        </p:nvSpPr>
        <p:spPr>
          <a:xfrm>
            <a:off x="3453359" y="3992302"/>
            <a:ext cx="2385309" cy="2176149"/>
          </a:xfrm>
          <a:prstGeom prst="rect">
            <a:avLst/>
          </a:prstGeom>
          <a:noFill/>
        </p:spPr>
        <p:txBody>
          <a:bodyPr wrap="square">
            <a:spAutoFit/>
          </a:bodyPr>
          <a:lstStyle/>
          <a:p>
            <a:pPr defTabSz="431800">
              <a:lnSpc>
                <a:spcPct val="150000"/>
              </a:lnSpc>
            </a:pPr>
            <a:r>
              <a:rPr lang="zh-CN" altLang="en-US" dirty="0">
                <a:solidFill>
                  <a:srgbClr val="404040"/>
                </a:solidFill>
              </a:rPr>
              <a:t>动作指纹模块</a:t>
            </a:r>
            <a:r>
              <a:rPr lang="en-US" altLang="zh-CN" dirty="0">
                <a:solidFill>
                  <a:srgbClr val="404040"/>
                </a:solidFill>
              </a:rPr>
              <a:t>:</a:t>
            </a:r>
          </a:p>
          <a:p>
            <a:pPr defTabSz="431800">
              <a:lnSpc>
                <a:spcPct val="150000"/>
              </a:lnSpc>
            </a:pPr>
            <a:r>
              <a:rPr lang="zh-CN" altLang="en-US" dirty="0">
                <a:solidFill>
                  <a:srgbClr val="404040"/>
                </a:solidFill>
              </a:rPr>
              <a:t>    提取动作指纹</a:t>
            </a:r>
            <a:r>
              <a:rPr lang="en-US" altLang="zh-CN" dirty="0">
                <a:solidFill>
                  <a:srgbClr val="404040"/>
                </a:solidFill>
              </a:rPr>
              <a:t>,</a:t>
            </a:r>
            <a:r>
              <a:rPr lang="zh-CN" altLang="en-US" dirty="0">
                <a:solidFill>
                  <a:srgbClr val="404040"/>
                </a:solidFill>
              </a:rPr>
              <a:t>推断物联网设备状态</a:t>
            </a:r>
            <a:endParaRPr lang="en-US" altLang="zh-CN" dirty="0">
              <a:solidFill>
                <a:srgbClr val="404040"/>
              </a:solidFill>
            </a:endParaRPr>
          </a:p>
          <a:p>
            <a:pPr defTabSz="431800">
              <a:lnSpc>
                <a:spcPct val="150000"/>
              </a:lnSpc>
            </a:pPr>
            <a:r>
              <a:rPr lang="zh-CN" altLang="en-US" dirty="0">
                <a:solidFill>
                  <a:srgbClr val="404040"/>
                </a:solidFill>
              </a:rPr>
              <a:t>    对异常情况进行初步过滤</a:t>
            </a:r>
            <a:endParaRPr lang="en-US" altLang="zh-CN" dirty="0">
              <a:solidFill>
                <a:srgbClr val="404040"/>
              </a:solidFill>
            </a:endParaRPr>
          </a:p>
        </p:txBody>
      </p:sp>
      <p:sp>
        <p:nvSpPr>
          <p:cNvPr id="12" name="文本框 11"/>
          <p:cNvSpPr txBox="1"/>
          <p:nvPr/>
        </p:nvSpPr>
        <p:spPr>
          <a:xfrm>
            <a:off x="5990115" y="3992302"/>
            <a:ext cx="2509307" cy="2127634"/>
          </a:xfrm>
          <a:prstGeom prst="rect">
            <a:avLst/>
          </a:prstGeom>
          <a:noFill/>
        </p:spPr>
        <p:txBody>
          <a:bodyPr wrap="square">
            <a:spAutoFit/>
          </a:bodyPr>
          <a:lstStyle/>
          <a:p>
            <a:pPr defTabSz="431800">
              <a:lnSpc>
                <a:spcPct val="150000"/>
              </a:lnSpc>
            </a:pPr>
            <a:r>
              <a:rPr lang="zh-CN" altLang="en-US" dirty="0">
                <a:solidFill>
                  <a:srgbClr val="404040"/>
                </a:solidFill>
              </a:rPr>
              <a:t>特征提取模块：</a:t>
            </a:r>
            <a:endParaRPr lang="en-US" altLang="zh-CN" dirty="0">
              <a:solidFill>
                <a:srgbClr val="404040"/>
              </a:solidFill>
            </a:endParaRPr>
          </a:p>
          <a:p>
            <a:pPr defTabSz="431800">
              <a:lnSpc>
                <a:spcPct val="150000"/>
              </a:lnSpc>
            </a:pPr>
            <a:r>
              <a:rPr lang="zh-CN" altLang="en-US" dirty="0">
                <a:solidFill>
                  <a:srgbClr val="404040"/>
                </a:solidFill>
              </a:rPr>
              <a:t>   输入 </a:t>
            </a:r>
            <a:r>
              <a:rPr lang="en-US" altLang="zh-CN" dirty="0">
                <a:solidFill>
                  <a:srgbClr val="404040"/>
                </a:solidFill>
              </a:rPr>
              <a:t>AF </a:t>
            </a:r>
            <a:r>
              <a:rPr lang="zh-CN" altLang="en-US" dirty="0">
                <a:solidFill>
                  <a:srgbClr val="404040"/>
                </a:solidFill>
              </a:rPr>
              <a:t>模块的匹配结果，获得始终在线的通信特征和触发行动特征，构建知识图谱</a:t>
            </a:r>
            <a:endParaRPr lang="en-US" altLang="zh-CN" dirty="0">
              <a:solidFill>
                <a:srgbClr val="404040"/>
              </a:solidFill>
            </a:endParaRPr>
          </a:p>
        </p:txBody>
      </p:sp>
      <p:sp>
        <p:nvSpPr>
          <p:cNvPr id="14" name="文本框 13"/>
          <p:cNvSpPr txBox="1"/>
          <p:nvPr/>
        </p:nvSpPr>
        <p:spPr>
          <a:xfrm>
            <a:off x="8455995" y="3992303"/>
            <a:ext cx="2621735" cy="1712135"/>
          </a:xfrm>
          <a:prstGeom prst="rect">
            <a:avLst/>
          </a:prstGeom>
          <a:noFill/>
        </p:spPr>
        <p:txBody>
          <a:bodyPr wrap="square">
            <a:spAutoFit/>
          </a:bodyPr>
          <a:lstStyle/>
          <a:p>
            <a:pPr defTabSz="431800">
              <a:lnSpc>
                <a:spcPct val="150000"/>
              </a:lnSpc>
            </a:pPr>
            <a:r>
              <a:rPr lang="zh-CN" altLang="en-US" dirty="0">
                <a:solidFill>
                  <a:srgbClr val="404040"/>
                </a:solidFill>
              </a:rPr>
              <a:t>异常检测模块：</a:t>
            </a:r>
            <a:endParaRPr lang="en-US" altLang="zh-CN" dirty="0">
              <a:solidFill>
                <a:srgbClr val="404040"/>
              </a:solidFill>
            </a:endParaRPr>
          </a:p>
          <a:p>
            <a:pPr defTabSz="431800">
              <a:lnSpc>
                <a:spcPct val="150000"/>
              </a:lnSpc>
            </a:pPr>
            <a:r>
              <a:rPr lang="zh-CN" altLang="en-US" dirty="0">
                <a:solidFill>
                  <a:srgbClr val="404040"/>
                </a:solidFill>
              </a:rPr>
              <a:t>    提出了一种双模异常检测机制，以解决物联网行为的异质性问题</a:t>
            </a:r>
            <a:endParaRPr lang="en-US" altLang="zh-CN" dirty="0">
              <a:solidFill>
                <a:srgbClr val="404040"/>
              </a:solidFill>
            </a:endParaRPr>
          </a:p>
        </p:txBody>
      </p:sp>
      <p:sp>
        <p:nvSpPr>
          <p:cNvPr id="15" name="流程图: 接点 14"/>
          <p:cNvSpPr/>
          <p:nvPr/>
        </p:nvSpPr>
        <p:spPr>
          <a:xfrm>
            <a:off x="975081" y="4633905"/>
            <a:ext cx="72000" cy="720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400" dirty="0"/>
          </a:p>
        </p:txBody>
      </p:sp>
      <p:sp>
        <p:nvSpPr>
          <p:cNvPr id="16" name="流程图: 接点 15"/>
          <p:cNvSpPr/>
          <p:nvPr/>
        </p:nvSpPr>
        <p:spPr>
          <a:xfrm>
            <a:off x="3616191" y="5472951"/>
            <a:ext cx="72000" cy="720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400" dirty="0"/>
          </a:p>
        </p:txBody>
      </p:sp>
      <p:sp>
        <p:nvSpPr>
          <p:cNvPr id="17" name="流程图: 接点 16"/>
          <p:cNvSpPr/>
          <p:nvPr/>
        </p:nvSpPr>
        <p:spPr>
          <a:xfrm>
            <a:off x="3604807" y="4653908"/>
            <a:ext cx="72000" cy="720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400" dirty="0"/>
          </a:p>
        </p:txBody>
      </p:sp>
      <p:sp>
        <p:nvSpPr>
          <p:cNvPr id="18" name="流程图: 接点 17"/>
          <p:cNvSpPr/>
          <p:nvPr/>
        </p:nvSpPr>
        <p:spPr>
          <a:xfrm>
            <a:off x="6129992" y="4630416"/>
            <a:ext cx="72000" cy="720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400" dirty="0"/>
          </a:p>
        </p:txBody>
      </p:sp>
      <p:sp>
        <p:nvSpPr>
          <p:cNvPr id="19" name="流程图: 接点 18"/>
          <p:cNvSpPr/>
          <p:nvPr/>
        </p:nvSpPr>
        <p:spPr>
          <a:xfrm>
            <a:off x="8595872" y="4644342"/>
            <a:ext cx="72000" cy="720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400" dirty="0"/>
          </a:p>
        </p:txBody>
      </p:sp>
      <p:sp>
        <p:nvSpPr>
          <p:cNvPr id="2"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数据包解析器模块</a:t>
            </a:r>
          </a:p>
        </p:txBody>
      </p:sp>
      <p:pic>
        <p:nvPicPr>
          <p:cNvPr id="5" name="图片 4"/>
          <p:cNvPicPr>
            <a:picLocks noChangeAspect="1"/>
          </p:cNvPicPr>
          <p:nvPr/>
        </p:nvPicPr>
        <p:blipFill>
          <a:blip r:embed="rId3"/>
          <a:stretch>
            <a:fillRect/>
          </a:stretch>
        </p:blipFill>
        <p:spPr>
          <a:xfrm>
            <a:off x="679316" y="1656236"/>
            <a:ext cx="4336799" cy="3320499"/>
          </a:xfrm>
          <a:prstGeom prst="rect">
            <a:avLst/>
          </a:prstGeom>
        </p:spPr>
      </p:pic>
      <p:sp>
        <p:nvSpPr>
          <p:cNvPr id="2"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sp>
        <p:nvSpPr>
          <p:cNvPr id="17" name="文本框 16"/>
          <p:cNvSpPr txBox="1"/>
          <p:nvPr/>
        </p:nvSpPr>
        <p:spPr>
          <a:xfrm>
            <a:off x="5282160" y="1755803"/>
            <a:ext cx="6097248" cy="3962623"/>
          </a:xfrm>
          <a:prstGeom prst="rect">
            <a:avLst/>
          </a:prstGeom>
          <a:noFill/>
        </p:spPr>
        <p:txBody>
          <a:bodyPr wrap="square">
            <a:spAutoFit/>
          </a:bodyPr>
          <a:lstStyle/>
          <a:p>
            <a:pPr algn="l"/>
            <a:r>
              <a:rPr lang="zh-CN" altLang="en-US" b="1" i="0" dirty="0">
                <a:solidFill>
                  <a:srgbClr val="404040"/>
                </a:solidFill>
                <a:effectLst/>
                <a:latin typeface="Inter"/>
              </a:rPr>
              <a:t> 核心功能</a:t>
            </a:r>
          </a:p>
          <a:p>
            <a:pPr marL="342900" indent="-342900" algn="l">
              <a:buFont typeface="+mj-lt"/>
              <a:buAutoNum type="arabicPeriod"/>
            </a:pPr>
            <a:r>
              <a:rPr lang="zh-CN" altLang="en-US" b="1" i="0" dirty="0">
                <a:solidFill>
                  <a:srgbClr val="404040"/>
                </a:solidFill>
                <a:effectLst/>
                <a:latin typeface="Inter"/>
              </a:rPr>
              <a:t>流量分离</a:t>
            </a:r>
            <a:r>
              <a:rPr lang="zh-CN" altLang="en-US" b="0" i="0" dirty="0">
                <a:solidFill>
                  <a:srgbClr val="404040"/>
                </a:solidFill>
                <a:effectLst/>
                <a:latin typeface="Inter"/>
              </a:rPr>
              <a:t>：基于 </a:t>
            </a:r>
            <a:r>
              <a:rPr lang="en-US" altLang="zh-CN" b="0" i="0" dirty="0" err="1">
                <a:solidFill>
                  <a:srgbClr val="404040"/>
                </a:solidFill>
                <a:effectLst/>
                <a:latin typeface="Inter"/>
              </a:rPr>
              <a:t>tcpdump</a:t>
            </a:r>
            <a:r>
              <a:rPr lang="en-US" altLang="zh-CN" b="0" i="0" dirty="0">
                <a:solidFill>
                  <a:srgbClr val="404040"/>
                </a:solidFill>
                <a:effectLst/>
                <a:latin typeface="Inter"/>
              </a:rPr>
              <a:t> </a:t>
            </a:r>
            <a:r>
              <a:rPr lang="zh-CN" altLang="en-US" b="0" i="0" dirty="0">
                <a:solidFill>
                  <a:srgbClr val="404040"/>
                </a:solidFill>
                <a:effectLst/>
                <a:latin typeface="Inter"/>
              </a:rPr>
              <a:t>和 </a:t>
            </a:r>
            <a:r>
              <a:rPr lang="en-US" altLang="zh-CN" b="0" i="0" dirty="0" err="1">
                <a:solidFill>
                  <a:srgbClr val="404040"/>
                </a:solidFill>
                <a:effectLst/>
                <a:latin typeface="Inter"/>
              </a:rPr>
              <a:t>Scapy</a:t>
            </a:r>
            <a:r>
              <a:rPr lang="en-US" altLang="zh-CN" b="0" i="0" dirty="0">
                <a:solidFill>
                  <a:srgbClr val="404040"/>
                </a:solidFill>
                <a:effectLst/>
                <a:latin typeface="Inter"/>
              </a:rPr>
              <a:t> </a:t>
            </a:r>
            <a:r>
              <a:rPr lang="zh-CN" altLang="en-US" b="0" i="0" dirty="0">
                <a:solidFill>
                  <a:srgbClr val="404040"/>
                </a:solidFill>
                <a:effectLst/>
                <a:latin typeface="Inter"/>
              </a:rPr>
              <a:t>等外部流量嗅探库构建，解析五元组信息或广播地址，将混合设备流量分成流量级跟踪。</a:t>
            </a:r>
          </a:p>
          <a:p>
            <a:pPr marL="342900" indent="-342900" algn="l">
              <a:spcBef>
                <a:spcPts val="300"/>
              </a:spcBef>
              <a:buFont typeface="+mj-lt"/>
              <a:buAutoNum type="arabicPeriod"/>
            </a:pPr>
            <a:r>
              <a:rPr lang="zh-CN" altLang="en-US" b="1" i="0" dirty="0">
                <a:solidFill>
                  <a:srgbClr val="404040"/>
                </a:solidFill>
                <a:effectLst/>
                <a:latin typeface="Inter"/>
              </a:rPr>
              <a:t>跨协议支持</a:t>
            </a:r>
            <a:r>
              <a:rPr lang="zh-CN" altLang="en-US" b="0" i="0" dirty="0">
                <a:solidFill>
                  <a:srgbClr val="404040"/>
                </a:solidFill>
                <a:effectLst/>
                <a:latin typeface="Inter"/>
              </a:rPr>
              <a:t>：适配</a:t>
            </a:r>
            <a:r>
              <a:rPr lang="en-US" altLang="zh-CN" b="0" i="0" dirty="0">
                <a:solidFill>
                  <a:srgbClr val="404040"/>
                </a:solidFill>
                <a:effectLst/>
                <a:latin typeface="Inter"/>
              </a:rPr>
              <a:t>TCP/IP</a:t>
            </a:r>
            <a:r>
              <a:rPr lang="zh-CN" altLang="en-US" b="0" i="0" dirty="0">
                <a:solidFill>
                  <a:srgbClr val="404040"/>
                </a:solidFill>
                <a:effectLst/>
                <a:latin typeface="Inter"/>
              </a:rPr>
              <a:t>（五元组）和</a:t>
            </a:r>
            <a:r>
              <a:rPr lang="en-US" altLang="zh-CN" b="0" i="0" dirty="0">
                <a:solidFill>
                  <a:srgbClr val="404040"/>
                </a:solidFill>
                <a:effectLst/>
                <a:latin typeface="Inter"/>
              </a:rPr>
              <a:t>BLE</a:t>
            </a:r>
            <a:r>
              <a:rPr lang="zh-CN" altLang="en-US" b="0" i="0" dirty="0">
                <a:solidFill>
                  <a:srgbClr val="404040"/>
                </a:solidFill>
                <a:effectLst/>
                <a:latin typeface="Inter"/>
              </a:rPr>
              <a:t>（广播地址）。</a:t>
            </a:r>
            <a:endParaRPr lang="en-US" altLang="zh-CN" b="0" i="0" dirty="0">
              <a:solidFill>
                <a:srgbClr val="404040"/>
              </a:solidFill>
              <a:effectLst/>
              <a:latin typeface="Inter"/>
            </a:endParaRPr>
          </a:p>
          <a:p>
            <a:pPr marL="342900" indent="-342900" algn="l">
              <a:spcBef>
                <a:spcPts val="300"/>
              </a:spcBef>
              <a:buFont typeface="+mj-lt"/>
              <a:buAutoNum type="arabicPeriod"/>
            </a:pPr>
            <a:r>
              <a:rPr lang="zh-CN" altLang="en-US" b="1" i="0" dirty="0">
                <a:solidFill>
                  <a:srgbClr val="404040"/>
                </a:solidFill>
                <a:effectLst/>
                <a:latin typeface="Inter"/>
              </a:rPr>
              <a:t>技术实现</a:t>
            </a:r>
            <a:r>
              <a:rPr lang="zh-CN" altLang="en-US" b="1" dirty="0">
                <a:solidFill>
                  <a:srgbClr val="404040"/>
                </a:solidFill>
                <a:latin typeface="Inter"/>
              </a:rPr>
              <a:t>（</a:t>
            </a:r>
            <a:r>
              <a:rPr lang="en-US" altLang="zh-CN" b="0" i="0" dirty="0">
                <a:solidFill>
                  <a:srgbClr val="404040"/>
                </a:solidFill>
                <a:effectLst/>
                <a:latin typeface="Inter"/>
              </a:rPr>
              <a:t>Trace Key</a:t>
            </a:r>
            <a:r>
              <a:rPr lang="zh-CN" altLang="en-US" b="0" i="0" dirty="0">
                <a:solidFill>
                  <a:srgbClr val="404040"/>
                </a:solidFill>
                <a:effectLst/>
                <a:latin typeface="Inter"/>
              </a:rPr>
              <a:t>定义）</a:t>
            </a:r>
            <a:endParaRPr lang="en-US" altLang="zh-CN" b="0" i="0" dirty="0">
              <a:solidFill>
                <a:srgbClr val="404040"/>
              </a:solidFill>
              <a:effectLst/>
              <a:latin typeface="Inter"/>
            </a:endParaRPr>
          </a:p>
          <a:p>
            <a:pPr lvl="1">
              <a:spcBef>
                <a:spcPts val="300"/>
              </a:spcBef>
            </a:pPr>
            <a:r>
              <a:rPr lang="en-US" altLang="zh-CN" b="0" i="0" dirty="0">
                <a:solidFill>
                  <a:srgbClr val="404040"/>
                </a:solidFill>
                <a:effectLst/>
                <a:latin typeface="Inter"/>
              </a:rPr>
              <a:t>TCP/IP</a:t>
            </a:r>
            <a:r>
              <a:rPr lang="zh-CN" altLang="en-US" b="0" i="0" dirty="0">
                <a:solidFill>
                  <a:srgbClr val="404040"/>
                </a:solidFill>
                <a:effectLst/>
                <a:latin typeface="Inter"/>
              </a:rPr>
              <a:t>设备：双向五元组 </a:t>
            </a:r>
            <a:r>
              <a:rPr lang="en-US" altLang="zh-CN" b="0" i="0" dirty="0">
                <a:solidFill>
                  <a:srgbClr val="404040"/>
                </a:solidFill>
                <a:effectLst/>
                <a:latin typeface="Inter"/>
              </a:rPr>
              <a:t>&lt;</a:t>
            </a:r>
            <a:r>
              <a:rPr lang="zh-CN" altLang="en-US" b="0" i="0" dirty="0">
                <a:solidFill>
                  <a:srgbClr val="404040"/>
                </a:solidFill>
                <a:effectLst/>
                <a:latin typeface="Inter"/>
              </a:rPr>
              <a:t>源地址</a:t>
            </a:r>
            <a:r>
              <a:rPr lang="en-US" altLang="zh-CN" b="0" i="0" dirty="0">
                <a:solidFill>
                  <a:srgbClr val="404040"/>
                </a:solidFill>
                <a:effectLst/>
                <a:latin typeface="Inter"/>
              </a:rPr>
              <a:t>, </a:t>
            </a:r>
            <a:r>
              <a:rPr lang="zh-CN" altLang="en-US" b="0" i="0" dirty="0">
                <a:solidFill>
                  <a:srgbClr val="404040"/>
                </a:solidFill>
                <a:effectLst/>
                <a:latin typeface="Inter"/>
              </a:rPr>
              <a:t>目的地址</a:t>
            </a:r>
            <a:r>
              <a:rPr lang="en-US" altLang="zh-CN" b="0" i="0" dirty="0">
                <a:solidFill>
                  <a:srgbClr val="404040"/>
                </a:solidFill>
                <a:effectLst/>
                <a:latin typeface="Inter"/>
              </a:rPr>
              <a:t>, </a:t>
            </a:r>
            <a:r>
              <a:rPr lang="zh-CN" altLang="en-US" b="0" i="0" dirty="0">
                <a:solidFill>
                  <a:srgbClr val="404040"/>
                </a:solidFill>
                <a:effectLst/>
                <a:latin typeface="Inter"/>
              </a:rPr>
              <a:t>源端口</a:t>
            </a:r>
            <a:r>
              <a:rPr lang="en-US" altLang="zh-CN" b="0" i="0" dirty="0">
                <a:solidFill>
                  <a:srgbClr val="404040"/>
                </a:solidFill>
                <a:effectLst/>
                <a:latin typeface="Inter"/>
              </a:rPr>
              <a:t>, </a:t>
            </a:r>
            <a:r>
              <a:rPr lang="zh-CN" altLang="en-US" b="0" i="0" dirty="0">
                <a:solidFill>
                  <a:srgbClr val="404040"/>
                </a:solidFill>
                <a:effectLst/>
                <a:latin typeface="Inter"/>
              </a:rPr>
              <a:t>目的端口</a:t>
            </a:r>
            <a:r>
              <a:rPr lang="en-US" altLang="zh-CN" b="0" i="0" dirty="0">
                <a:solidFill>
                  <a:srgbClr val="404040"/>
                </a:solidFill>
                <a:effectLst/>
                <a:latin typeface="Inter"/>
              </a:rPr>
              <a:t>, </a:t>
            </a:r>
            <a:r>
              <a:rPr lang="zh-CN" altLang="en-US" b="0" i="0" dirty="0">
                <a:solidFill>
                  <a:srgbClr val="404040"/>
                </a:solidFill>
                <a:effectLst/>
                <a:latin typeface="Inter"/>
              </a:rPr>
              <a:t>协议</a:t>
            </a:r>
            <a:r>
              <a:rPr lang="en-US" altLang="zh-CN" b="0" i="0" dirty="0">
                <a:solidFill>
                  <a:srgbClr val="404040"/>
                </a:solidFill>
                <a:effectLst/>
                <a:latin typeface="Inter"/>
              </a:rPr>
              <a:t>&gt;</a:t>
            </a:r>
            <a:r>
              <a:rPr lang="zh-CN" altLang="en-US" b="0" i="0" dirty="0">
                <a:solidFill>
                  <a:srgbClr val="404040"/>
                </a:solidFill>
                <a:effectLst/>
                <a:latin typeface="Inter"/>
              </a:rPr>
              <a:t>。</a:t>
            </a:r>
            <a:endParaRPr lang="en-US" altLang="zh-CN" b="0" i="0" dirty="0">
              <a:solidFill>
                <a:srgbClr val="404040"/>
              </a:solidFill>
              <a:effectLst/>
              <a:latin typeface="Inter"/>
            </a:endParaRPr>
          </a:p>
          <a:p>
            <a:pPr lvl="1">
              <a:spcBef>
                <a:spcPts val="300"/>
              </a:spcBef>
            </a:pPr>
            <a:r>
              <a:rPr lang="en-US" altLang="zh-CN" b="0" i="0" dirty="0">
                <a:solidFill>
                  <a:srgbClr val="404040"/>
                </a:solidFill>
                <a:effectLst/>
                <a:latin typeface="Inter"/>
              </a:rPr>
              <a:t>BLE</a:t>
            </a:r>
            <a:r>
              <a:rPr lang="zh-CN" altLang="en-US" b="0" i="0" dirty="0">
                <a:solidFill>
                  <a:srgbClr val="404040"/>
                </a:solidFill>
                <a:effectLst/>
                <a:latin typeface="Inter"/>
              </a:rPr>
              <a:t>设备：广播地址作为唯一标识符。</a:t>
            </a:r>
          </a:p>
          <a:p>
            <a:pPr marL="342900" indent="-342900" algn="l">
              <a:spcBef>
                <a:spcPts val="300"/>
              </a:spcBef>
              <a:buFont typeface="+mj-lt"/>
              <a:buAutoNum type="arabicPeriod"/>
            </a:pPr>
            <a:r>
              <a:rPr lang="zh-CN" altLang="en-US" b="1" i="0" dirty="0">
                <a:solidFill>
                  <a:srgbClr val="404040"/>
                </a:solidFill>
                <a:effectLst/>
                <a:latin typeface="Inter"/>
              </a:rPr>
              <a:t>作用于后续动作指纹模块</a:t>
            </a:r>
            <a:r>
              <a:rPr lang="zh-CN" altLang="en-US" b="0" i="0" dirty="0">
                <a:solidFill>
                  <a:srgbClr val="404040"/>
                </a:solidFill>
                <a:effectLst/>
                <a:latin typeface="Inter"/>
              </a:rPr>
              <a:t>：</a:t>
            </a:r>
            <a:endParaRPr lang="en-US" altLang="zh-CN" dirty="0">
              <a:solidFill>
                <a:srgbClr val="404040"/>
              </a:solidFill>
              <a:latin typeface="Inter"/>
            </a:endParaRPr>
          </a:p>
          <a:p>
            <a:pPr lvl="1">
              <a:spcBef>
                <a:spcPts val="300"/>
              </a:spcBef>
            </a:pPr>
            <a:r>
              <a:rPr lang="zh-CN" altLang="en-US" b="0" i="0" dirty="0">
                <a:solidFill>
                  <a:srgbClr val="404040"/>
                </a:solidFill>
                <a:effectLst/>
                <a:latin typeface="Inter"/>
              </a:rPr>
              <a:t>通过流量级别的粗粒度分离提供数据输入，以进一步提取设备行为模式​。</a:t>
            </a:r>
          </a:p>
          <a:p>
            <a:pPr algn="l">
              <a:spcBef>
                <a:spcPts val="300"/>
              </a:spcBef>
              <a:buFont typeface="Arial" panose="02080604020202020204" pitchFamily="34" charset="0"/>
              <a:buChar char="•"/>
            </a:pPr>
            <a:endParaRPr lang="zh-CN" altLang="en-US" b="0" i="0" dirty="0">
              <a:solidFill>
                <a:srgbClr val="404040"/>
              </a:solidFill>
              <a:effectLst/>
              <a:latin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2800" dirty="0">
                <a:solidFill>
                  <a:srgbClr val="EB641B"/>
                </a:solidFill>
                <a:latin typeface="华文楷体" panose="02010600040101010101" pitchFamily="2" charset="-122"/>
                <a:ea typeface="华文楷体" panose="02010600040101010101" pitchFamily="2" charset="-122"/>
                <a:cs typeface="Arial" panose="02080604020202020204" pitchFamily="34" charset="0"/>
              </a:rPr>
              <a:t>动作指纹模块</a:t>
            </a:r>
          </a:p>
        </p:txBody>
      </p:sp>
      <p:pic>
        <p:nvPicPr>
          <p:cNvPr id="5" name="图片 4"/>
          <p:cNvPicPr>
            <a:picLocks noChangeAspect="1"/>
          </p:cNvPicPr>
          <p:nvPr/>
        </p:nvPicPr>
        <p:blipFill>
          <a:blip r:embed="rId3"/>
          <a:stretch>
            <a:fillRect/>
          </a:stretch>
        </p:blipFill>
        <p:spPr>
          <a:xfrm>
            <a:off x="539294" y="1191718"/>
            <a:ext cx="2705861" cy="2862322"/>
          </a:xfrm>
          <a:prstGeom prst="rect">
            <a:avLst/>
          </a:prstGeom>
        </p:spPr>
      </p:pic>
      <p:sp>
        <p:nvSpPr>
          <p:cNvPr id="11" name="文本框 10"/>
          <p:cNvSpPr txBox="1"/>
          <p:nvPr/>
        </p:nvSpPr>
        <p:spPr>
          <a:xfrm>
            <a:off x="3790840" y="1442962"/>
            <a:ext cx="7984761" cy="3876189"/>
          </a:xfrm>
          <a:prstGeom prst="rect">
            <a:avLst/>
          </a:prstGeom>
          <a:noFill/>
        </p:spPr>
        <p:txBody>
          <a:bodyPr wrap="square">
            <a:spAutoFit/>
          </a:bodyPr>
          <a:lstStyle/>
          <a:p>
            <a:pPr>
              <a:lnSpc>
                <a:spcPct val="125000"/>
              </a:lnSpc>
            </a:pPr>
            <a:r>
              <a:rPr lang="zh-CN" altLang="en-US" b="1" dirty="0">
                <a:solidFill>
                  <a:srgbClr val="404040"/>
                </a:solidFill>
              </a:rPr>
              <a:t>核心功能</a:t>
            </a:r>
            <a:r>
              <a:rPr lang="zh-CN" altLang="en-US" dirty="0">
                <a:solidFill>
                  <a:srgbClr val="404040"/>
                </a:solidFill>
              </a:rPr>
              <a:t>：       </a:t>
            </a:r>
            <a:endParaRPr lang="en-US" altLang="zh-CN" dirty="0">
              <a:solidFill>
                <a:srgbClr val="404040"/>
              </a:solidFill>
            </a:endParaRPr>
          </a:p>
          <a:p>
            <a:pPr lvl="1">
              <a:lnSpc>
                <a:spcPct val="125000"/>
              </a:lnSpc>
            </a:pPr>
            <a:r>
              <a:rPr lang="zh-CN" altLang="en-US" dirty="0">
                <a:solidFill>
                  <a:srgbClr val="404040"/>
                </a:solidFill>
              </a:rPr>
              <a:t>识别正在运行的设备的空闲流量和活动流量，并</a:t>
            </a:r>
            <a:r>
              <a:rPr kumimoji="0" lang="zh-CN" altLang="zh-CN" b="0" i="0" u="none" strike="noStrike" cap="none" normalizeH="0" baseline="0" dirty="0">
                <a:ln>
                  <a:noFill/>
                </a:ln>
                <a:solidFill>
                  <a:srgbClr val="404040"/>
                </a:solidFill>
                <a:effectLst/>
                <a:latin typeface="Arial" panose="02080604020202020204" pitchFamily="34" charset="0"/>
              </a:rPr>
              <a:t>作为一个“白名单”式</a:t>
            </a:r>
            <a:r>
              <a:rPr kumimoji="0" lang="zh-CN" altLang="zh-CN" i="0" u="none" strike="noStrike" cap="none" normalizeH="0" baseline="0" dirty="0">
                <a:ln>
                  <a:noFill/>
                </a:ln>
                <a:solidFill>
                  <a:srgbClr val="404040"/>
                </a:solidFill>
                <a:effectLst/>
                <a:latin typeface="Arial" panose="02080604020202020204" pitchFamily="34" charset="0"/>
              </a:rPr>
              <a:t>的检测机制</a:t>
            </a:r>
            <a:r>
              <a:rPr lang="zh-CN" altLang="en-US" dirty="0">
                <a:solidFill>
                  <a:srgbClr val="404040"/>
                </a:solidFill>
              </a:rPr>
              <a:t>，对异常情况进行初步过滤，为后续模块提供知识。</a:t>
            </a:r>
            <a:endParaRPr lang="en-US" altLang="zh-CN" dirty="0">
              <a:solidFill>
                <a:srgbClr val="404040"/>
              </a:solidFill>
            </a:endParaRPr>
          </a:p>
          <a:p>
            <a:pPr>
              <a:lnSpc>
                <a:spcPct val="125000"/>
              </a:lnSpc>
            </a:pPr>
            <a:r>
              <a:rPr lang="zh-CN" altLang="en-US" b="1" dirty="0">
                <a:solidFill>
                  <a:srgbClr val="404040"/>
                </a:solidFill>
              </a:rPr>
              <a:t>行动指纹提取</a:t>
            </a:r>
            <a:r>
              <a:rPr lang="zh-CN" altLang="en-US" b="1" dirty="0">
                <a:solidFill>
                  <a:srgbClr val="404040"/>
                </a:solidFill>
                <a:sym typeface="Wingdings" panose="05000000000000000000" pitchFamily="2" charset="2"/>
              </a:rPr>
              <a:t>：</a:t>
            </a:r>
            <a:endParaRPr lang="en-US" altLang="zh-CN" dirty="0">
              <a:solidFill>
                <a:srgbClr val="404040"/>
              </a:solidFill>
            </a:endParaRPr>
          </a:p>
          <a:p>
            <a:pPr marL="800100" lvl="1" indent="-342900">
              <a:lnSpc>
                <a:spcPct val="125000"/>
              </a:lnSpc>
              <a:buFont typeface="+mj-lt"/>
              <a:buAutoNum type="arabicPeriod"/>
            </a:pPr>
            <a:r>
              <a:rPr lang="zh-CN" altLang="en-US" dirty="0">
                <a:solidFill>
                  <a:srgbClr val="404040"/>
                </a:solidFill>
              </a:rPr>
              <a:t>空闲</a:t>
            </a:r>
            <a:r>
              <a:rPr lang="en-US" altLang="zh-CN" dirty="0">
                <a:solidFill>
                  <a:srgbClr val="404040"/>
                </a:solidFill>
              </a:rPr>
              <a:t>AF</a:t>
            </a:r>
            <a:r>
              <a:rPr lang="zh-CN" altLang="en-US" dirty="0">
                <a:solidFill>
                  <a:srgbClr val="404040"/>
                </a:solidFill>
              </a:rPr>
              <a:t>提取：</a:t>
            </a:r>
            <a:r>
              <a:rPr lang="zh-CN" altLang="en-US" b="0" i="0" dirty="0">
                <a:solidFill>
                  <a:srgbClr val="404040"/>
                </a:solidFill>
                <a:effectLst/>
                <a:latin typeface="Inter"/>
              </a:rPr>
              <a:t>从无自动化规则的空闲流量中提取突发，统计每个突发的数据包长度集</a:t>
            </a:r>
            <a:r>
              <a:rPr lang="zh-CN" altLang="en-US" dirty="0">
                <a:solidFill>
                  <a:srgbClr val="404040"/>
                </a:solidFill>
              </a:rPr>
              <a:t>作为原始</a:t>
            </a:r>
            <a:r>
              <a:rPr lang="en-US" altLang="zh-CN" dirty="0">
                <a:solidFill>
                  <a:srgbClr val="404040"/>
                </a:solidFill>
              </a:rPr>
              <a:t>AF</a:t>
            </a:r>
            <a:r>
              <a:rPr lang="zh-CN" altLang="en-US" dirty="0">
                <a:solidFill>
                  <a:srgbClr val="404040"/>
                </a:solidFill>
              </a:rPr>
              <a:t>。</a:t>
            </a:r>
            <a:endParaRPr lang="en-US" altLang="zh-CN" dirty="0">
              <a:solidFill>
                <a:srgbClr val="404040"/>
              </a:solidFill>
            </a:endParaRPr>
          </a:p>
          <a:p>
            <a:pPr marL="800100" lvl="1" indent="-342900">
              <a:lnSpc>
                <a:spcPct val="125000"/>
              </a:lnSpc>
              <a:buFont typeface="+mj-lt"/>
              <a:buAutoNum type="arabicPeriod"/>
            </a:pPr>
            <a:r>
              <a:rPr lang="zh-CN" altLang="en-US" dirty="0">
                <a:solidFill>
                  <a:srgbClr val="404040"/>
                </a:solidFill>
              </a:rPr>
              <a:t>空闲</a:t>
            </a:r>
            <a:r>
              <a:rPr lang="en-US" altLang="zh-CN" dirty="0">
                <a:solidFill>
                  <a:srgbClr val="404040"/>
                </a:solidFill>
              </a:rPr>
              <a:t>AF</a:t>
            </a:r>
            <a:r>
              <a:rPr lang="zh-CN" altLang="en-US" dirty="0">
                <a:solidFill>
                  <a:srgbClr val="404040"/>
                </a:solidFill>
              </a:rPr>
              <a:t>聚类：利用改进的</a:t>
            </a:r>
            <a:r>
              <a:rPr lang="en-US" altLang="zh-CN" dirty="0" err="1">
                <a:solidFill>
                  <a:srgbClr val="404040"/>
                </a:solidFill>
              </a:rPr>
              <a:t>Levenshtein</a:t>
            </a:r>
            <a:r>
              <a:rPr lang="zh-CN" altLang="en-US" dirty="0">
                <a:solidFill>
                  <a:srgbClr val="404040"/>
                </a:solidFill>
              </a:rPr>
              <a:t>距离（</a:t>
            </a:r>
            <a:r>
              <a:rPr lang="en-US" altLang="zh-CN" dirty="0">
                <a:solidFill>
                  <a:srgbClr val="404040"/>
                </a:solidFill>
              </a:rPr>
              <a:t>MLD</a:t>
            </a:r>
            <a:r>
              <a:rPr lang="zh-CN" altLang="en-US" dirty="0">
                <a:solidFill>
                  <a:srgbClr val="404040"/>
                </a:solidFill>
              </a:rPr>
              <a:t>）来计算不同</a:t>
            </a:r>
            <a:r>
              <a:rPr lang="en-US" altLang="zh-CN" dirty="0">
                <a:solidFill>
                  <a:srgbClr val="404040"/>
                </a:solidFill>
              </a:rPr>
              <a:t>AF</a:t>
            </a:r>
            <a:r>
              <a:rPr lang="zh-CN" altLang="en-US" dirty="0">
                <a:solidFill>
                  <a:srgbClr val="404040"/>
                </a:solidFill>
              </a:rPr>
              <a:t>之间的相似性，并通过</a:t>
            </a:r>
            <a:r>
              <a:rPr lang="en-US" altLang="zh-CN" dirty="0">
                <a:solidFill>
                  <a:srgbClr val="404040"/>
                </a:solidFill>
              </a:rPr>
              <a:t>DBSCAN</a:t>
            </a:r>
            <a:r>
              <a:rPr lang="zh-CN" altLang="en-US" dirty="0">
                <a:solidFill>
                  <a:srgbClr val="404040"/>
                </a:solidFill>
              </a:rPr>
              <a:t>算法</a:t>
            </a:r>
            <a:r>
              <a:rPr lang="zh-CN" altLang="en-US" b="0" i="0" dirty="0">
                <a:solidFill>
                  <a:srgbClr val="404040"/>
                </a:solidFill>
                <a:effectLst/>
                <a:latin typeface="Inter"/>
              </a:rPr>
              <a:t>合并相似长度集，生成最终的空闲</a:t>
            </a:r>
            <a:r>
              <a:rPr lang="en-US" altLang="zh-CN" b="0" i="0" dirty="0">
                <a:solidFill>
                  <a:srgbClr val="404040"/>
                </a:solidFill>
                <a:effectLst/>
                <a:latin typeface="Inter"/>
              </a:rPr>
              <a:t>AF</a:t>
            </a:r>
            <a:r>
              <a:rPr lang="zh-CN" altLang="en-US" b="0" i="0" dirty="0">
                <a:solidFill>
                  <a:srgbClr val="404040"/>
                </a:solidFill>
                <a:effectLst/>
                <a:latin typeface="Inter"/>
              </a:rPr>
              <a:t>。</a:t>
            </a:r>
            <a:endParaRPr lang="en-US" altLang="zh-CN" dirty="0">
              <a:solidFill>
                <a:srgbClr val="404040"/>
              </a:solidFill>
            </a:endParaRPr>
          </a:p>
          <a:p>
            <a:pPr marL="800100" lvl="1" indent="-342900">
              <a:lnSpc>
                <a:spcPct val="125000"/>
              </a:lnSpc>
              <a:buFont typeface="+mj-lt"/>
              <a:buAutoNum type="arabicPeriod"/>
            </a:pPr>
            <a:r>
              <a:rPr lang="zh-CN" altLang="en-US" dirty="0">
                <a:solidFill>
                  <a:srgbClr val="404040"/>
                </a:solidFill>
              </a:rPr>
              <a:t>活动</a:t>
            </a:r>
            <a:r>
              <a:rPr lang="en-US" altLang="zh-CN" dirty="0">
                <a:solidFill>
                  <a:srgbClr val="404040"/>
                </a:solidFill>
              </a:rPr>
              <a:t>AF</a:t>
            </a:r>
            <a:r>
              <a:rPr lang="zh-CN" altLang="en-US" dirty="0">
                <a:solidFill>
                  <a:srgbClr val="404040"/>
                </a:solidFill>
              </a:rPr>
              <a:t>提取：</a:t>
            </a:r>
            <a:r>
              <a:rPr lang="zh-CN" altLang="en-US" b="0" i="0" dirty="0">
                <a:solidFill>
                  <a:srgbClr val="404040"/>
                </a:solidFill>
                <a:effectLst/>
                <a:latin typeface="Inter"/>
              </a:rPr>
              <a:t>从含自动化规则的流量中提取突发，过滤掉与空闲</a:t>
            </a:r>
            <a:r>
              <a:rPr lang="en-US" altLang="zh-CN" b="0" i="0" dirty="0">
                <a:solidFill>
                  <a:srgbClr val="404040"/>
                </a:solidFill>
                <a:effectLst/>
                <a:latin typeface="Inter"/>
              </a:rPr>
              <a:t>AF</a:t>
            </a:r>
            <a:r>
              <a:rPr lang="zh-CN" altLang="en-US" b="0" i="0" dirty="0">
                <a:solidFill>
                  <a:srgbClr val="404040"/>
                </a:solidFill>
                <a:effectLst/>
                <a:latin typeface="Inter"/>
              </a:rPr>
              <a:t>匹配的数据包长度，</a:t>
            </a:r>
            <a:r>
              <a:rPr lang="zh-CN" altLang="en-US" dirty="0">
                <a:solidFill>
                  <a:srgbClr val="404040"/>
                </a:solidFill>
              </a:rPr>
              <a:t>获得活动 </a:t>
            </a:r>
            <a:r>
              <a:rPr lang="en-US" altLang="zh-CN" dirty="0">
                <a:solidFill>
                  <a:srgbClr val="404040"/>
                </a:solidFill>
              </a:rPr>
              <a:t>AF</a:t>
            </a:r>
            <a:r>
              <a:rPr lang="zh-CN" altLang="en-US" dirty="0">
                <a:solidFill>
                  <a:srgbClr val="404040"/>
                </a:solidFill>
              </a:rPr>
              <a:t>（需结合应用日志进行验证，</a:t>
            </a:r>
            <a:r>
              <a:rPr lang="en-US" altLang="zh-CN" dirty="0">
                <a:solidFill>
                  <a:srgbClr val="404040"/>
                </a:solidFill>
              </a:rPr>
              <a:t>5</a:t>
            </a:r>
            <a:r>
              <a:rPr lang="zh-CN" altLang="en-US" dirty="0">
                <a:solidFill>
                  <a:srgbClr val="404040"/>
                </a:solidFill>
              </a:rPr>
              <a:t>秒内）。</a:t>
            </a:r>
            <a:endParaRPr lang="en-US" altLang="zh-CN" dirty="0">
              <a:solidFill>
                <a:srgbClr val="404040"/>
              </a:solidFill>
            </a:endParaRPr>
          </a:p>
        </p:txBody>
      </p:sp>
      <p:sp>
        <p:nvSpPr>
          <p:cNvPr id="2" name="圆角矩形 3"/>
          <p:cNvSpPr/>
          <p:nvPr/>
        </p:nvSpPr>
        <p:spPr>
          <a:xfrm>
            <a:off x="418431" y="6156960"/>
            <a:ext cx="11480800" cy="646986"/>
          </a:xfrm>
          <a:prstGeom prst="roundRect">
            <a:avLst/>
          </a:prstGeom>
          <a:solidFill>
            <a:schemeClr val="bg1"/>
          </a:solidFill>
        </p:spPr>
        <p:txBody>
          <a:bodyPr wrap="square" rtlCol="0" anchor="ctr">
            <a:spAutoFit/>
          </a:bodyPr>
          <a:lstStyle/>
          <a:p>
            <a:pPr algn="ctr" defTabSz="1219200"/>
            <a:endParaRPr lang="zh-CN" altLang="en-US" sz="3200" dirty="0">
              <a:solidFill>
                <a:srgbClr val="2A4A75"/>
              </a:solidFill>
              <a:latin typeface="Helvetica"/>
              <a:ea typeface="华文楷体"/>
            </a:endParaRPr>
          </a:p>
        </p:txBody>
      </p:sp>
      <p:pic>
        <p:nvPicPr>
          <p:cNvPr id="13" name="图片 12"/>
          <p:cNvPicPr>
            <a:picLocks noChangeAspect="1"/>
          </p:cNvPicPr>
          <p:nvPr/>
        </p:nvPicPr>
        <p:blipFill>
          <a:blip r:embed="rId4"/>
          <a:stretch>
            <a:fillRect/>
          </a:stretch>
        </p:blipFill>
        <p:spPr>
          <a:xfrm>
            <a:off x="292769" y="4102758"/>
            <a:ext cx="3889487" cy="2509785"/>
          </a:xfrm>
          <a:prstGeom prst="rect">
            <a:avLst/>
          </a:prstGeom>
        </p:spPr>
      </p:pic>
    </p:spTree>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平衡">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TotalTime>
  <Words>4974</Words>
  <Application>Microsoft Office PowerPoint</Application>
  <PresentationFormat>宽屏</PresentationFormat>
  <Paragraphs>361</Paragraphs>
  <Slides>27</Slides>
  <Notes>27</Notes>
  <HiddenSlides>0</HiddenSlides>
  <MMClips>0</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27</vt:i4>
      </vt:variant>
    </vt:vector>
  </HeadingPairs>
  <TitlesOfParts>
    <vt:vector size="52" baseType="lpstr">
      <vt:lpstr>-apple-system</vt:lpstr>
      <vt:lpstr>inherit</vt:lpstr>
      <vt:lpstr>Inter</vt:lpstr>
      <vt:lpstr>KaTeX_Main</vt:lpstr>
      <vt:lpstr>KaTeX_Math</vt:lpstr>
      <vt:lpstr>等线</vt:lpstr>
      <vt:lpstr>华文楷体</vt:lpstr>
      <vt:lpstr>华文细黑</vt:lpstr>
      <vt:lpstr>华文新魏</vt:lpstr>
      <vt:lpstr>宋体</vt:lpstr>
      <vt:lpstr>微软雅黑</vt:lpstr>
      <vt:lpstr>Arial</vt:lpstr>
      <vt:lpstr>Calibri</vt:lpstr>
      <vt:lpstr>Cambria</vt:lpstr>
      <vt:lpstr>Franklin Gothic Book</vt:lpstr>
      <vt:lpstr>Helvetica</vt:lpstr>
      <vt:lpstr>Perpetua</vt:lpstr>
      <vt:lpstr>Times New Roman</vt:lpstr>
      <vt:lpstr>Wingdings</vt:lpstr>
      <vt:lpstr>Wingdings 2</vt:lpstr>
      <vt:lpstr>Wingdings 3</vt:lpstr>
      <vt:lpstr>HDOfficeLightV0</vt:lpstr>
      <vt:lpstr>1_HDOfficeLightV0</vt:lpstr>
      <vt:lpstr>平衡</vt:lpstr>
      <vt:lpstr>1_Origin</vt:lpstr>
      <vt:lpstr>PowerPoint 演示文稿</vt:lpstr>
      <vt:lpstr>汇报提纲</vt:lpstr>
      <vt:lpstr>文献一： SeIoT: Detecting Anomalous Semantics in Smart Homes via Knowledge Graph</vt:lpstr>
      <vt:lpstr>论文研究主题及意义</vt:lpstr>
      <vt:lpstr>该研究主题面临的不足与挑战</vt:lpstr>
      <vt:lpstr>本文解决思路</vt:lpstr>
      <vt:lpstr>所提出的模型/方案： SeIoT</vt:lpstr>
      <vt:lpstr>数据包解析器模块</vt:lpstr>
      <vt:lpstr>动作指纹模块</vt:lpstr>
      <vt:lpstr>动作指纹模块</vt:lpstr>
      <vt:lpstr>特征提取模块</vt:lpstr>
      <vt:lpstr>异常检测模块-时间相关异常检测</vt:lpstr>
      <vt:lpstr>异常检测模块-交互相关异常检测</vt:lpstr>
      <vt:lpstr>实验设置与结果分析--Experimental Datasets</vt:lpstr>
      <vt:lpstr>实验设置与结果分析--Evaluation Metrics</vt:lpstr>
      <vt:lpstr>实验设置与结果分析--Competing Methods</vt:lpstr>
      <vt:lpstr>实验设置与结果分析--Experimental results</vt:lpstr>
      <vt:lpstr>实验设置与结果分析--Experimental results</vt:lpstr>
      <vt:lpstr>实验设置与结果分析--Experimental results</vt:lpstr>
      <vt:lpstr>实验设置与结果分析--Experimental results</vt:lpstr>
      <vt:lpstr>实验设置与结果分析--Competing Methods</vt:lpstr>
      <vt:lpstr>动作指纹模块补充</vt:lpstr>
      <vt:lpstr>知识图谱的应用总结</vt:lpstr>
      <vt:lpstr>FS-HAN的工作流程及原理详解</vt:lpstr>
      <vt:lpstr>FS-HAN的工作流程及原理详解-示例场景</vt:lpstr>
      <vt:lpstr>问题总结</vt:lpstr>
      <vt:lpstr>知识图谱的应用总结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森 ~屿</dc:creator>
  <cp:lastModifiedBy>富豪 侯</cp:lastModifiedBy>
  <cp:revision>1401</cp:revision>
  <dcterms:created xsi:type="dcterms:W3CDTF">2025-03-18T01:25:52Z</dcterms:created>
  <dcterms:modified xsi:type="dcterms:W3CDTF">2025-06-09T07:04:26Z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8263B63EF179CB317D28D867E0CE792D_42</vt:lpwstr>
  </property>
  <property fmtid="{D5CDD505-2E9C-101B-9397-08002B2CF9AE}" pid="3" name="KSOProductBuildVer">
    <vt:lpwstr>2052-12.1.0.17885</vt:lpwstr>
  </property>
</Properties>
</file>